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79300" cy="9134475" type="ledger"/>
  <p:notesSz cx="6973888" cy="9236075"/>
  <p:defaultTextStyle>
    <a:defPPr marL="0" marR="0" indent="0" algn="l" defTabSz="85633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6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14084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28168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42252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856336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070420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284503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498587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712671" algn="ctr" defTabSz="54710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877" userDrawn="1">
          <p15:clr>
            <a:srgbClr val="A4A3A4"/>
          </p15:clr>
        </p15:guide>
        <p15:guide id="2" pos="38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13"/>
  </p:normalViewPr>
  <p:slideViewPr>
    <p:cSldViewPr snapToGrid="0" snapToObjects="1">
      <p:cViewPr varScale="1">
        <p:scale>
          <a:sx n="91" d="100"/>
          <a:sy n="91" d="100"/>
        </p:scale>
        <p:origin x="1264" y="208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</p:spPr>
        <p:txBody>
          <a:bodyPr lIns="92620" tIns="46310" rIns="92620" bIns="46310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29852" y="4387136"/>
            <a:ext cx="5114185" cy="4156234"/>
          </a:xfrm>
          <a:prstGeom prst="rect">
            <a:avLst/>
          </a:prstGeom>
        </p:spPr>
        <p:txBody>
          <a:bodyPr lIns="92620" tIns="46310" rIns="92620" bIns="463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40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1pPr>
    <a:lvl2pPr indent="214084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2pPr>
    <a:lvl3pPr indent="428168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3pPr>
    <a:lvl4pPr indent="642252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4pPr>
    <a:lvl5pPr indent="856336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5pPr>
    <a:lvl6pPr indent="1070420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6pPr>
    <a:lvl7pPr indent="1284503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7pPr>
    <a:lvl8pPr indent="1498587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8pPr>
    <a:lvl9pPr indent="1712671" defTabSz="428168" latinLnBrk="0">
      <a:lnSpc>
        <a:spcPct val="117999"/>
      </a:lnSpc>
      <a:defRPr sz="206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89385" y="1534307"/>
            <a:ext cx="9800530" cy="309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89385" y="4709964"/>
            <a:ext cx="9800530" cy="105855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997"/>
            </a:lvl1pPr>
            <a:lvl2pPr marL="0" indent="214084" algn="ctr">
              <a:spcBef>
                <a:spcPts val="0"/>
              </a:spcBef>
              <a:buSzTx/>
              <a:buNone/>
              <a:defRPr sz="2997"/>
            </a:lvl2pPr>
            <a:lvl3pPr marL="0" indent="428168" algn="ctr">
              <a:spcBef>
                <a:spcPts val="0"/>
              </a:spcBef>
              <a:buSzTx/>
              <a:buNone/>
              <a:defRPr sz="2997"/>
            </a:lvl3pPr>
            <a:lvl4pPr marL="0" indent="642252" algn="ctr">
              <a:spcBef>
                <a:spcPts val="0"/>
              </a:spcBef>
              <a:buSzTx/>
              <a:buNone/>
              <a:defRPr sz="2997"/>
            </a:lvl4pPr>
            <a:lvl5pPr marL="0" indent="856336" algn="ctr">
              <a:spcBef>
                <a:spcPts val="0"/>
              </a:spcBef>
              <a:buSzTx/>
              <a:buNone/>
              <a:defRPr sz="299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189385" y="5958818"/>
            <a:ext cx="9800530" cy="448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248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189385" y="3992314"/>
            <a:ext cx="9800530" cy="65030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559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2179300" cy="913447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504572" y="594692"/>
            <a:ext cx="9158263" cy="55425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189385" y="6291845"/>
            <a:ext cx="9800530" cy="133211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89385" y="7671532"/>
            <a:ext cx="9800530" cy="105855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997"/>
            </a:lvl1pPr>
            <a:lvl2pPr marL="0" indent="214084" algn="ctr">
              <a:spcBef>
                <a:spcPts val="0"/>
              </a:spcBef>
              <a:buSzTx/>
              <a:buNone/>
              <a:defRPr sz="2997"/>
            </a:lvl2pPr>
            <a:lvl3pPr marL="0" indent="428168" algn="ctr">
              <a:spcBef>
                <a:spcPts val="0"/>
              </a:spcBef>
              <a:buSzTx/>
              <a:buNone/>
              <a:defRPr sz="2997"/>
            </a:lvl3pPr>
            <a:lvl4pPr marL="0" indent="642252" algn="ctr">
              <a:spcBef>
                <a:spcPts val="0"/>
              </a:spcBef>
              <a:buSzTx/>
              <a:buNone/>
              <a:defRPr sz="2997"/>
            </a:lvl4pPr>
            <a:lvl5pPr marL="0" indent="856336" algn="ctr">
              <a:spcBef>
                <a:spcPts val="0"/>
              </a:spcBef>
              <a:buSzTx/>
              <a:buNone/>
              <a:defRPr sz="299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88939" y="8658721"/>
            <a:ext cx="389530" cy="3620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189385" y="3021038"/>
            <a:ext cx="9800530" cy="309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291845" y="594693"/>
            <a:ext cx="4995416" cy="770721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892039" y="594692"/>
            <a:ext cx="4995416" cy="3734668"/>
          </a:xfrm>
          <a:prstGeom prst="rect">
            <a:avLst/>
          </a:prstGeom>
        </p:spPr>
        <p:txBody>
          <a:bodyPr anchor="b"/>
          <a:lstStyle>
            <a:lvl1pPr>
              <a:defRPr sz="5619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039" y="4460193"/>
            <a:ext cx="4995416" cy="384171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997"/>
            </a:lvl1pPr>
            <a:lvl2pPr marL="0" indent="214084" algn="ctr">
              <a:spcBef>
                <a:spcPts val="0"/>
              </a:spcBef>
              <a:buSzTx/>
              <a:buNone/>
              <a:defRPr sz="2997"/>
            </a:lvl2pPr>
            <a:lvl3pPr marL="0" indent="428168" algn="ctr">
              <a:spcBef>
                <a:spcPts val="0"/>
              </a:spcBef>
              <a:buSzTx/>
              <a:buNone/>
              <a:defRPr sz="2997"/>
            </a:lvl3pPr>
            <a:lvl4pPr marL="0" indent="642252" algn="ctr">
              <a:spcBef>
                <a:spcPts val="0"/>
              </a:spcBef>
              <a:buSzTx/>
              <a:buNone/>
              <a:defRPr sz="2997"/>
            </a:lvl4pPr>
            <a:lvl5pPr marL="0" indent="856336" algn="ctr">
              <a:spcBef>
                <a:spcPts val="0"/>
              </a:spcBef>
              <a:buSzTx/>
              <a:buNone/>
              <a:defRPr sz="299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291845" y="2438239"/>
            <a:ext cx="4995416" cy="5887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92039" y="2438239"/>
            <a:ext cx="4995416" cy="5887455"/>
          </a:xfrm>
          <a:prstGeom prst="rect">
            <a:avLst/>
          </a:prstGeom>
        </p:spPr>
        <p:txBody>
          <a:bodyPr/>
          <a:lstStyle>
            <a:lvl1pPr marL="321126" indent="-321126">
              <a:spcBef>
                <a:spcPts val="2997"/>
              </a:spcBef>
              <a:defRPr sz="2622"/>
            </a:lvl1pPr>
            <a:lvl2pPr marL="642252" indent="-321126">
              <a:spcBef>
                <a:spcPts val="2997"/>
              </a:spcBef>
              <a:defRPr sz="2622"/>
            </a:lvl2pPr>
            <a:lvl3pPr marL="963378" indent="-321126">
              <a:spcBef>
                <a:spcPts val="2997"/>
              </a:spcBef>
              <a:defRPr sz="2622"/>
            </a:lvl3pPr>
            <a:lvl4pPr marL="1284503" indent="-321126">
              <a:spcBef>
                <a:spcPts val="2997"/>
              </a:spcBef>
              <a:defRPr sz="2622"/>
            </a:lvl4pPr>
            <a:lvl5pPr marL="1605629" indent="-321126">
              <a:spcBef>
                <a:spcPts val="2997"/>
              </a:spcBef>
              <a:defRPr sz="262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892039" y="1189385"/>
            <a:ext cx="10395223" cy="675570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291845" y="4769433"/>
            <a:ext cx="4995416" cy="353247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297669" y="832569"/>
            <a:ext cx="4995417" cy="353247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892039" y="832570"/>
            <a:ext cx="4995416" cy="74693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92039" y="416285"/>
            <a:ext cx="10395223" cy="20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92039" y="2438239"/>
            <a:ext cx="10395223" cy="5887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88939" y="8664668"/>
            <a:ext cx="389530" cy="3620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86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14084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28168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42252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856336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070420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284503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498587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712671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16274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32549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248823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665097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081371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497646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913920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330194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3746468" marR="0" indent="-416274" algn="l" defTabSz="547103" rtl="0" latinLnBrk="0">
        <a:lnSpc>
          <a:spcPct val="100000"/>
        </a:lnSpc>
        <a:spcBef>
          <a:spcPts val="3933"/>
        </a:spcBef>
        <a:spcAft>
          <a:spcPts val="0"/>
        </a:spcAft>
        <a:buClrTx/>
        <a:buSzPct val="75000"/>
        <a:buFontTx/>
        <a:buChar char="•"/>
        <a:tabLst/>
        <a:defRPr sz="337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14084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28168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42252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856336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070420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284503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498587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712671" algn="ctr" defTabSz="5471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6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alvation History…"/>
          <p:cNvSpPr txBox="1"/>
          <p:nvPr/>
        </p:nvSpPr>
        <p:spPr>
          <a:xfrm>
            <a:off x="1512400" y="209312"/>
            <a:ext cx="8857990" cy="629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/>
          <a:p>
            <a:pPr>
              <a:defRPr sz="37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3465" dirty="0"/>
              <a:t>Salvation History</a:t>
            </a:r>
            <a:r>
              <a:rPr lang="en-US" sz="3465" dirty="0"/>
              <a:t> </a:t>
            </a:r>
            <a:r>
              <a:rPr sz="3465" dirty="0"/>
              <a:t>From Adam to Jesus</a:t>
            </a:r>
          </a:p>
        </p:txBody>
      </p:sp>
      <p:sp>
        <p:nvSpPr>
          <p:cNvPr id="185" name="Manasseh…"/>
          <p:cNvSpPr txBox="1"/>
          <p:nvPr/>
        </p:nvSpPr>
        <p:spPr>
          <a:xfrm>
            <a:off x="268087" y="4061886"/>
            <a:ext cx="5962922" cy="1111742"/>
          </a:xfrm>
          <a:prstGeom prst="rect">
            <a:avLst/>
          </a:prstGeom>
          <a:ln w="12700">
            <a:solidFill>
              <a:schemeClr val="bg2">
                <a:lumMod val="25000"/>
              </a:schemeClr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/>
          <a:p>
            <a:pPr algn="l">
              <a:defRPr sz="1400"/>
            </a:pPr>
            <a:r>
              <a:rPr lang="en-US" sz="1800" b="1" dirty="0"/>
              <a:t>The Message of Salvation History</a:t>
            </a:r>
            <a:r>
              <a:rPr lang="en-US" sz="1200" dirty="0"/>
              <a:t>:</a:t>
            </a:r>
          </a:p>
          <a:p>
            <a:pPr algn="l">
              <a:defRPr sz="1400"/>
            </a:pPr>
            <a:r>
              <a:rPr lang="en-US" sz="1200" dirty="0"/>
              <a:t>God says: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 sz="1400"/>
            </a:pPr>
            <a:r>
              <a:rPr lang="en-US" sz="1200" dirty="0"/>
              <a:t>“Do you trust me as your heavenly Father?”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 sz="1400"/>
            </a:pPr>
            <a:r>
              <a:rPr lang="en-US" sz="1200" dirty="0"/>
              <a:t>“Then love me by living according to my laws and I will be with you always.”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 sz="1400"/>
            </a:pPr>
            <a:r>
              <a:rPr lang="en-US" sz="1200" dirty="0"/>
              <a:t>“Teach these laws to your children.”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56107" y="6647040"/>
            <a:ext cx="5057493" cy="2437183"/>
            <a:chOff x="3736908" y="6420003"/>
            <a:chExt cx="5057493" cy="2437183"/>
          </a:xfrm>
        </p:grpSpPr>
        <p:sp>
          <p:nvSpPr>
            <p:cNvPr id="179" name="12 Tribes (sons) of Israel"/>
            <p:cNvSpPr txBox="1"/>
            <p:nvPr/>
          </p:nvSpPr>
          <p:spPr>
            <a:xfrm>
              <a:off x="3736908" y="6420003"/>
              <a:ext cx="2826008" cy="312292"/>
            </a:xfrm>
            <a:prstGeom prst="rect">
              <a:avLst/>
            </a:prstGeom>
            <a:ln w="25400">
              <a:solidFill>
                <a:srgbClr val="000000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>
              <a:lvl1pPr>
                <a:defRPr sz="15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sz="1405"/>
                <a:t>12 Tribes (sons) of Israel</a:t>
              </a:r>
            </a:p>
          </p:txBody>
        </p:sp>
        <p:sp>
          <p:nvSpPr>
            <p:cNvPr id="180" name="Leah…"/>
            <p:cNvSpPr txBox="1"/>
            <p:nvPr/>
          </p:nvSpPr>
          <p:spPr>
            <a:xfrm>
              <a:off x="3774137" y="6771948"/>
              <a:ext cx="1287185" cy="110468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/>
            <a:p>
              <a:pPr>
                <a:defRPr sz="1400" b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1311" dirty="0"/>
                <a:t>Leah</a:t>
              </a:r>
            </a:p>
            <a:p>
              <a:pPr>
                <a:defRPr sz="1400"/>
              </a:pPr>
              <a:r>
                <a:rPr sz="1311" dirty="0"/>
                <a:t>Reuben</a:t>
              </a:r>
            </a:p>
            <a:p>
              <a:pPr>
                <a:defRPr sz="1400"/>
              </a:pPr>
              <a:r>
                <a:rPr sz="1311" dirty="0"/>
                <a:t>Simeon</a:t>
              </a:r>
            </a:p>
            <a:p>
              <a:pPr>
                <a:defRPr sz="1400"/>
              </a:pPr>
              <a:r>
                <a:rPr sz="1311" dirty="0"/>
                <a:t>Levi</a:t>
              </a:r>
            </a:p>
            <a:p>
              <a:pPr>
                <a:defRPr sz="1400"/>
              </a:pPr>
              <a:r>
                <a:rPr sz="1311" dirty="0"/>
                <a:t>Judah</a:t>
              </a:r>
            </a:p>
          </p:txBody>
        </p:sp>
        <p:sp>
          <p:nvSpPr>
            <p:cNvPr id="181" name="Bilhah…"/>
            <p:cNvSpPr txBox="1"/>
            <p:nvPr/>
          </p:nvSpPr>
          <p:spPr>
            <a:xfrm>
              <a:off x="3774137" y="7825706"/>
              <a:ext cx="1287185" cy="70124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/>
            <a:p>
              <a:pPr>
                <a:defRPr sz="1400" b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1311"/>
                <a:t>Bilhah</a:t>
              </a:r>
            </a:p>
            <a:p>
              <a:pPr>
                <a:defRPr sz="1400"/>
              </a:pPr>
              <a:r>
                <a:rPr sz="1311"/>
                <a:t>Dan</a:t>
              </a:r>
            </a:p>
            <a:p>
              <a:pPr>
                <a:defRPr sz="1400"/>
              </a:pPr>
              <a:r>
                <a:rPr sz="1311"/>
                <a:t>Naphtali</a:t>
              </a:r>
            </a:p>
          </p:txBody>
        </p:sp>
        <p:sp>
          <p:nvSpPr>
            <p:cNvPr id="182" name="Zilpah…"/>
            <p:cNvSpPr txBox="1"/>
            <p:nvPr/>
          </p:nvSpPr>
          <p:spPr>
            <a:xfrm>
              <a:off x="4987309" y="6789611"/>
              <a:ext cx="1287185" cy="70124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/>
            <a:p>
              <a:pPr>
                <a:defRPr sz="1400" b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1311"/>
                <a:t>Zilpah</a:t>
              </a:r>
            </a:p>
            <a:p>
              <a:pPr>
                <a:defRPr sz="1400"/>
              </a:pPr>
              <a:r>
                <a:rPr sz="1311"/>
                <a:t>Gad</a:t>
              </a:r>
            </a:p>
            <a:p>
              <a:pPr>
                <a:defRPr sz="1400"/>
              </a:pPr>
              <a:r>
                <a:rPr sz="1311"/>
                <a:t>Asher</a:t>
              </a:r>
            </a:p>
          </p:txBody>
        </p:sp>
        <p:sp>
          <p:nvSpPr>
            <p:cNvPr id="183" name="Leah…"/>
            <p:cNvSpPr txBox="1"/>
            <p:nvPr/>
          </p:nvSpPr>
          <p:spPr>
            <a:xfrm>
              <a:off x="4987309" y="7458506"/>
              <a:ext cx="1287185" cy="70124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/>
            <a:p>
              <a:pPr>
                <a:defRPr sz="1400" b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1311"/>
                <a:t>Leah</a:t>
              </a:r>
            </a:p>
            <a:p>
              <a:pPr>
                <a:defRPr sz="1400"/>
              </a:pPr>
              <a:r>
                <a:rPr sz="1311"/>
                <a:t>Issacher</a:t>
              </a:r>
            </a:p>
            <a:p>
              <a:pPr>
                <a:defRPr sz="1400"/>
              </a:pPr>
              <a:r>
                <a:rPr sz="1311"/>
                <a:t>Zebulun</a:t>
              </a:r>
            </a:p>
          </p:txBody>
        </p:sp>
        <p:sp>
          <p:nvSpPr>
            <p:cNvPr id="184" name="Rachel…"/>
            <p:cNvSpPr txBox="1"/>
            <p:nvPr/>
          </p:nvSpPr>
          <p:spPr>
            <a:xfrm>
              <a:off x="4987309" y="8155941"/>
              <a:ext cx="1287185" cy="70124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/>
            <a:p>
              <a:pPr>
                <a:defRPr sz="1400" b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1311"/>
                <a:t>Rachel</a:t>
              </a:r>
            </a:p>
            <a:p>
              <a:pPr>
                <a:defRPr sz="1400"/>
              </a:pPr>
              <a:r>
                <a:rPr sz="1311"/>
                <a:t>Joseph</a:t>
              </a:r>
            </a:p>
            <a:p>
              <a:pPr>
                <a:defRPr sz="1400"/>
              </a:pPr>
              <a:r>
                <a:rPr sz="1311"/>
                <a:t>Benjamin</a:t>
              </a:r>
            </a:p>
          </p:txBody>
        </p:sp>
        <p:sp>
          <p:nvSpPr>
            <p:cNvPr id="186" name="Line"/>
            <p:cNvSpPr/>
            <p:nvPr/>
          </p:nvSpPr>
          <p:spPr>
            <a:xfrm flipV="1">
              <a:off x="5969173" y="8079209"/>
              <a:ext cx="683442" cy="426817"/>
            </a:xfrm>
            <a:prstGeom prst="line">
              <a:avLst/>
            </a:prstGeom>
            <a:ln w="38100" cap="rnd">
              <a:solidFill>
                <a:srgbClr val="000000"/>
              </a:solidFill>
              <a:custDash>
                <a:ds d="100000" sp="200000"/>
              </a:custDash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57" name="Manasseh…"/>
            <p:cNvSpPr txBox="1"/>
            <p:nvPr/>
          </p:nvSpPr>
          <p:spPr>
            <a:xfrm>
              <a:off x="6652615" y="7706925"/>
              <a:ext cx="2141786" cy="816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/>
            <a:p>
              <a:pPr algn="l">
                <a:defRPr sz="1400"/>
              </a:pPr>
              <a:r>
                <a:rPr sz="1311" dirty="0"/>
                <a:t>Manasseh </a:t>
              </a:r>
            </a:p>
            <a:p>
              <a:pPr algn="l">
                <a:defRPr sz="1400"/>
              </a:pPr>
              <a:r>
                <a:rPr sz="1311" dirty="0"/>
                <a:t>Ephraim</a:t>
              </a:r>
            </a:p>
            <a:p>
              <a:pPr algn="l">
                <a:defRPr sz="1100"/>
              </a:pPr>
              <a:r>
                <a:rPr sz="1030" dirty="0"/>
                <a:t>(Levi and Joseph did not have camps associated with their tribes)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41763" y="814216"/>
            <a:ext cx="11689614" cy="7198012"/>
            <a:chOff x="441763" y="1144416"/>
            <a:chExt cx="11689614" cy="7198012"/>
          </a:xfrm>
        </p:grpSpPr>
        <p:sp>
          <p:nvSpPr>
            <p:cNvPr id="119" name="Adam &amp; Eve"/>
            <p:cNvSpPr/>
            <p:nvPr/>
          </p:nvSpPr>
          <p:spPr>
            <a:xfrm>
              <a:off x="493214" y="2452960"/>
              <a:ext cx="1263396" cy="899612"/>
            </a:xfrm>
            <a:prstGeom prst="roundRect">
              <a:avLst>
                <a:gd name="adj" fmla="val 19832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24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sz="2248"/>
                <a:t>Adam &amp; Eve</a:t>
              </a:r>
            </a:p>
          </p:txBody>
        </p:sp>
        <p:sp>
          <p:nvSpPr>
            <p:cNvPr id="120" name="Seth"/>
            <p:cNvSpPr/>
            <p:nvPr/>
          </p:nvSpPr>
          <p:spPr>
            <a:xfrm>
              <a:off x="2121375" y="2597962"/>
              <a:ext cx="789316" cy="576203"/>
            </a:xfrm>
            <a:prstGeom prst="roundRect">
              <a:avLst>
                <a:gd name="adj" fmla="val 19832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24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sz="2248"/>
                <a:t>Seth</a:t>
              </a:r>
            </a:p>
          </p:txBody>
        </p:sp>
        <p:sp>
          <p:nvSpPr>
            <p:cNvPr id="121" name="Abraham…"/>
            <p:cNvSpPr/>
            <p:nvPr/>
          </p:nvSpPr>
          <p:spPr>
            <a:xfrm>
              <a:off x="5649578" y="1691824"/>
              <a:ext cx="1472375" cy="821093"/>
            </a:xfrm>
            <a:prstGeom prst="roundRect">
              <a:avLst>
                <a:gd name="adj" fmla="val 24587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3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2154"/>
                <a:t>Abraham</a:t>
              </a:r>
            </a:p>
            <a:p>
              <a:pPr>
                <a:defRPr sz="1500"/>
              </a:pPr>
              <a:r>
                <a:rPr sz="1311"/>
                <a:t>(Father of many)</a:t>
              </a:r>
            </a:p>
          </p:txBody>
        </p:sp>
        <p:sp>
          <p:nvSpPr>
            <p:cNvPr id="122" name="Leah…"/>
            <p:cNvSpPr/>
            <p:nvPr/>
          </p:nvSpPr>
          <p:spPr>
            <a:xfrm>
              <a:off x="8757436" y="4586374"/>
              <a:ext cx="1263397" cy="757155"/>
            </a:xfrm>
            <a:prstGeom prst="roundRect">
              <a:avLst>
                <a:gd name="adj" fmla="val 23563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400"/>
              </a:pPr>
              <a:r>
                <a:rPr sz="2248"/>
                <a:t>Leah</a:t>
              </a:r>
            </a:p>
            <a:p>
              <a:pPr>
                <a:defRPr sz="1500"/>
              </a:pPr>
              <a:r>
                <a:rPr sz="1405"/>
                <a:t>(weary)</a:t>
              </a:r>
            </a:p>
          </p:txBody>
        </p:sp>
        <p:sp>
          <p:nvSpPr>
            <p:cNvPr id="123" name="Noah"/>
            <p:cNvSpPr/>
            <p:nvPr/>
          </p:nvSpPr>
          <p:spPr>
            <a:xfrm>
              <a:off x="3260215" y="2597962"/>
              <a:ext cx="905699" cy="576203"/>
            </a:xfrm>
            <a:prstGeom prst="roundRect">
              <a:avLst>
                <a:gd name="adj" fmla="val 19832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24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sz="2248"/>
                <a:t>Noah</a:t>
              </a:r>
            </a:p>
          </p:txBody>
        </p:sp>
        <p:sp>
          <p:nvSpPr>
            <p:cNvPr id="124" name="Shem"/>
            <p:cNvSpPr/>
            <p:nvPr/>
          </p:nvSpPr>
          <p:spPr>
            <a:xfrm>
              <a:off x="4461494" y="1841564"/>
              <a:ext cx="905699" cy="576202"/>
            </a:xfrm>
            <a:prstGeom prst="roundRect">
              <a:avLst>
                <a:gd name="adj" fmla="val 19832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2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sz="2060"/>
                <a:t>Shem</a:t>
              </a:r>
            </a:p>
          </p:txBody>
        </p:sp>
        <p:sp>
          <p:nvSpPr>
            <p:cNvPr id="125" name="Ham"/>
            <p:cNvSpPr/>
            <p:nvPr/>
          </p:nvSpPr>
          <p:spPr>
            <a:xfrm>
              <a:off x="4461494" y="2614665"/>
              <a:ext cx="905699" cy="576202"/>
            </a:xfrm>
            <a:prstGeom prst="roundRect">
              <a:avLst>
                <a:gd name="adj" fmla="val 19832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2400"/>
              </a:lvl1pPr>
            </a:lstStyle>
            <a:p>
              <a:r>
                <a:rPr sz="2248" dirty="0"/>
                <a:t>Ham</a:t>
              </a:r>
            </a:p>
          </p:txBody>
        </p:sp>
        <p:sp>
          <p:nvSpPr>
            <p:cNvPr id="126" name="Japheth"/>
            <p:cNvSpPr/>
            <p:nvPr/>
          </p:nvSpPr>
          <p:spPr>
            <a:xfrm>
              <a:off x="4461494" y="3352083"/>
              <a:ext cx="905699" cy="576202"/>
            </a:xfrm>
            <a:prstGeom prst="roundRect">
              <a:avLst>
                <a:gd name="adj" fmla="val 19832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1700"/>
              </a:lvl1pPr>
            </a:lstStyle>
            <a:p>
              <a:r>
                <a:rPr sz="1592"/>
                <a:t>Japheth</a:t>
              </a:r>
            </a:p>
          </p:txBody>
        </p:sp>
        <p:sp>
          <p:nvSpPr>
            <p:cNvPr id="127" name="4 sons 1st"/>
            <p:cNvSpPr txBox="1"/>
            <p:nvPr/>
          </p:nvSpPr>
          <p:spPr>
            <a:xfrm>
              <a:off x="8747272" y="5283036"/>
              <a:ext cx="886360" cy="3265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/>
            <a:p>
              <a:pPr>
                <a:defRPr sz="1600"/>
              </a:pPr>
              <a:r>
                <a:rPr sz="1498" dirty="0"/>
                <a:t>4 sons </a:t>
              </a:r>
              <a:r>
                <a:rPr sz="1498" baseline="31999" dirty="0">
                  <a:solidFill>
                    <a:srgbClr val="C00000"/>
                  </a:solidFill>
                </a:rPr>
                <a:t>1st</a:t>
              </a:r>
            </a:p>
          </p:txBody>
        </p:sp>
        <p:sp>
          <p:nvSpPr>
            <p:cNvPr id="128" name="Line"/>
            <p:cNvSpPr/>
            <p:nvPr/>
          </p:nvSpPr>
          <p:spPr>
            <a:xfrm>
              <a:off x="1753227" y="2910456"/>
              <a:ext cx="368756" cy="0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29" name="Line"/>
            <p:cNvSpPr/>
            <p:nvPr/>
          </p:nvSpPr>
          <p:spPr>
            <a:xfrm>
              <a:off x="2906289" y="2902767"/>
              <a:ext cx="350082" cy="0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30" name="Line"/>
            <p:cNvSpPr/>
            <p:nvPr/>
          </p:nvSpPr>
          <p:spPr>
            <a:xfrm>
              <a:off x="4158926" y="2902766"/>
              <a:ext cx="318922" cy="1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31" name="Line"/>
            <p:cNvSpPr/>
            <p:nvPr/>
          </p:nvSpPr>
          <p:spPr>
            <a:xfrm flipV="1">
              <a:off x="4158927" y="2332530"/>
              <a:ext cx="327333" cy="327333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32" name="Line"/>
            <p:cNvSpPr/>
            <p:nvPr/>
          </p:nvSpPr>
          <p:spPr>
            <a:xfrm>
              <a:off x="4158926" y="3133957"/>
              <a:ext cx="310512" cy="310512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33" name="Line"/>
            <p:cNvSpPr/>
            <p:nvPr/>
          </p:nvSpPr>
          <p:spPr>
            <a:xfrm>
              <a:off x="5348311" y="2129667"/>
              <a:ext cx="301268" cy="0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34" name="Isaac…"/>
            <p:cNvSpPr/>
            <p:nvPr/>
          </p:nvSpPr>
          <p:spPr>
            <a:xfrm>
              <a:off x="7404338" y="1705895"/>
              <a:ext cx="1616821" cy="757155"/>
            </a:xfrm>
            <a:prstGeom prst="roundRect">
              <a:avLst>
                <a:gd name="adj" fmla="val 28281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4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2248"/>
                <a:t>Isaac</a:t>
              </a:r>
            </a:p>
            <a:p>
              <a:pPr>
                <a:defRPr sz="1500"/>
              </a:pPr>
              <a:r>
                <a:rPr sz="1405"/>
                <a:t>(Laughter)</a:t>
              </a:r>
            </a:p>
          </p:txBody>
        </p:sp>
        <p:sp>
          <p:nvSpPr>
            <p:cNvPr id="135" name="Ishmael…"/>
            <p:cNvSpPr/>
            <p:nvPr/>
          </p:nvSpPr>
          <p:spPr>
            <a:xfrm>
              <a:off x="5941395" y="3190244"/>
              <a:ext cx="1366864" cy="725608"/>
            </a:xfrm>
            <a:prstGeom prst="roundRect">
              <a:avLst>
                <a:gd name="adj" fmla="val 22845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400"/>
              </a:pPr>
              <a:r>
                <a:rPr sz="2248"/>
                <a:t>Ishmael</a:t>
              </a:r>
            </a:p>
            <a:p>
              <a:pPr>
                <a:defRPr sz="1500"/>
              </a:pPr>
              <a:r>
                <a:rPr sz="1405"/>
                <a:t>(Arabs)</a:t>
              </a:r>
            </a:p>
          </p:txBody>
        </p:sp>
        <p:sp>
          <p:nvSpPr>
            <p:cNvPr id="136" name="Line"/>
            <p:cNvSpPr/>
            <p:nvPr/>
          </p:nvSpPr>
          <p:spPr>
            <a:xfrm>
              <a:off x="6385765" y="2536082"/>
              <a:ext cx="1" cy="662004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37" name="Hagar…"/>
            <p:cNvSpPr txBox="1"/>
            <p:nvPr/>
          </p:nvSpPr>
          <p:spPr>
            <a:xfrm>
              <a:off x="6367503" y="2593535"/>
              <a:ext cx="868728" cy="49952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/>
            <a:p>
              <a:pPr>
                <a:defRPr sz="1400"/>
              </a:pPr>
              <a:r>
                <a:rPr sz="1311"/>
                <a:t>Hagar</a:t>
              </a:r>
            </a:p>
            <a:p>
              <a:pPr>
                <a:defRPr sz="1400"/>
              </a:pPr>
              <a:r>
                <a:rPr sz="1311"/>
                <a:t>(Egyptian)</a:t>
              </a:r>
            </a:p>
          </p:txBody>
        </p:sp>
        <p:sp>
          <p:nvSpPr>
            <p:cNvPr id="138" name="Line"/>
            <p:cNvSpPr/>
            <p:nvPr/>
          </p:nvSpPr>
          <p:spPr>
            <a:xfrm>
              <a:off x="7108601" y="2051855"/>
              <a:ext cx="303429" cy="0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39" name="Line"/>
            <p:cNvSpPr/>
            <p:nvPr/>
          </p:nvSpPr>
          <p:spPr>
            <a:xfrm>
              <a:off x="9036215" y="2044761"/>
              <a:ext cx="369057" cy="0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40" name="Esau…"/>
            <p:cNvSpPr/>
            <p:nvPr/>
          </p:nvSpPr>
          <p:spPr>
            <a:xfrm>
              <a:off x="7602930" y="3023729"/>
              <a:ext cx="1366864" cy="885150"/>
            </a:xfrm>
            <a:prstGeom prst="roundRect">
              <a:avLst>
                <a:gd name="adj" fmla="val 22845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400"/>
              </a:pPr>
              <a:r>
                <a:rPr sz="2248"/>
                <a:t>Esau</a:t>
              </a:r>
            </a:p>
            <a:p>
              <a:pPr>
                <a:defRPr sz="1500"/>
              </a:pPr>
              <a:r>
                <a:rPr sz="1405"/>
                <a:t>or Edom (Red)</a:t>
              </a:r>
            </a:p>
          </p:txBody>
        </p:sp>
        <p:sp>
          <p:nvSpPr>
            <p:cNvPr id="141" name="Line"/>
            <p:cNvSpPr/>
            <p:nvPr/>
          </p:nvSpPr>
          <p:spPr>
            <a:xfrm flipH="1">
              <a:off x="8293683" y="2463050"/>
              <a:ext cx="8409" cy="550411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42" name="Rachel…"/>
            <p:cNvSpPr/>
            <p:nvPr/>
          </p:nvSpPr>
          <p:spPr>
            <a:xfrm>
              <a:off x="10267738" y="4594106"/>
              <a:ext cx="1263397" cy="757155"/>
            </a:xfrm>
            <a:prstGeom prst="roundRect">
              <a:avLst>
                <a:gd name="adj" fmla="val 23563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400"/>
              </a:pPr>
              <a:r>
                <a:rPr sz="2248"/>
                <a:t>Rachel</a:t>
              </a:r>
            </a:p>
            <a:p>
              <a:pPr>
                <a:defRPr sz="1500"/>
              </a:pPr>
              <a:r>
                <a:rPr sz="1405"/>
                <a:t>(Ewe lamb)</a:t>
              </a:r>
            </a:p>
          </p:txBody>
        </p:sp>
        <p:sp>
          <p:nvSpPr>
            <p:cNvPr id="143" name="Bilhah"/>
            <p:cNvSpPr/>
            <p:nvPr/>
          </p:nvSpPr>
          <p:spPr>
            <a:xfrm>
              <a:off x="10378497" y="5899833"/>
              <a:ext cx="1041880" cy="457914"/>
            </a:xfrm>
            <a:prstGeom prst="roundRect">
              <a:avLst>
                <a:gd name="adj" fmla="val 32130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2000"/>
              </a:lvl1pPr>
            </a:lstStyle>
            <a:p>
              <a:r>
                <a:rPr sz="1873"/>
                <a:t>Bilhah</a:t>
              </a:r>
            </a:p>
          </p:txBody>
        </p:sp>
        <p:sp>
          <p:nvSpPr>
            <p:cNvPr id="144" name="Zilpah"/>
            <p:cNvSpPr/>
            <p:nvPr/>
          </p:nvSpPr>
          <p:spPr>
            <a:xfrm>
              <a:off x="8891658" y="5901324"/>
              <a:ext cx="1041880" cy="457914"/>
            </a:xfrm>
            <a:prstGeom prst="roundRect">
              <a:avLst>
                <a:gd name="adj" fmla="val 27930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>
              <a:lvl1pPr>
                <a:defRPr sz="2000"/>
              </a:lvl1pPr>
            </a:lstStyle>
            <a:p>
              <a:r>
                <a:rPr sz="1873"/>
                <a:t>Zilpah</a:t>
              </a:r>
            </a:p>
          </p:txBody>
        </p:sp>
        <p:sp>
          <p:nvSpPr>
            <p:cNvPr id="145" name="2 sons 3rd"/>
            <p:cNvSpPr txBox="1"/>
            <p:nvPr/>
          </p:nvSpPr>
          <p:spPr>
            <a:xfrm>
              <a:off x="8973364" y="6348761"/>
              <a:ext cx="908802" cy="3265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/>
            <a:p>
              <a:pPr>
                <a:defRPr sz="1600"/>
              </a:pPr>
              <a:r>
                <a:rPr sz="1498" dirty="0"/>
                <a:t>2 sons </a:t>
              </a:r>
              <a:r>
                <a:rPr sz="1498" baseline="31999" dirty="0">
                  <a:solidFill>
                    <a:srgbClr val="C00000"/>
                  </a:solidFill>
                </a:rPr>
                <a:t>3rd</a:t>
              </a:r>
            </a:p>
          </p:txBody>
        </p:sp>
        <p:sp>
          <p:nvSpPr>
            <p:cNvPr id="146" name="2 sons 5th"/>
            <p:cNvSpPr txBox="1"/>
            <p:nvPr/>
          </p:nvSpPr>
          <p:spPr>
            <a:xfrm>
              <a:off x="10500600" y="5366293"/>
              <a:ext cx="892772" cy="3265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/>
            <a:p>
              <a:pPr>
                <a:defRPr sz="1600"/>
              </a:pPr>
              <a:r>
                <a:rPr sz="1498" dirty="0"/>
                <a:t>2 sons </a:t>
              </a:r>
              <a:r>
                <a:rPr sz="1498" baseline="31999" dirty="0">
                  <a:solidFill>
                    <a:srgbClr val="C00000"/>
                  </a:solidFill>
                </a:rPr>
                <a:t>5th</a:t>
              </a:r>
            </a:p>
          </p:txBody>
        </p:sp>
        <p:sp>
          <p:nvSpPr>
            <p:cNvPr id="147" name="2 sons 2nd"/>
            <p:cNvSpPr txBox="1"/>
            <p:nvPr/>
          </p:nvSpPr>
          <p:spPr>
            <a:xfrm>
              <a:off x="10455197" y="6342131"/>
              <a:ext cx="936053" cy="3265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/>
            <a:p>
              <a:pPr>
                <a:defRPr sz="1600"/>
              </a:pPr>
              <a:r>
                <a:rPr sz="1498" dirty="0"/>
                <a:t>2 sons </a:t>
              </a:r>
              <a:r>
                <a:rPr sz="1498" baseline="31999" dirty="0">
                  <a:solidFill>
                    <a:srgbClr val="C00000"/>
                  </a:solidFill>
                </a:rPr>
                <a:t>2nd</a:t>
              </a:r>
            </a:p>
          </p:txBody>
        </p:sp>
        <p:sp>
          <p:nvSpPr>
            <p:cNvPr id="148" name="2 sons 4th"/>
            <p:cNvSpPr txBox="1"/>
            <p:nvPr/>
          </p:nvSpPr>
          <p:spPr>
            <a:xfrm>
              <a:off x="9192527" y="5461826"/>
              <a:ext cx="892772" cy="3265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/>
            <a:p>
              <a:pPr>
                <a:defRPr sz="1600"/>
              </a:pPr>
              <a:r>
                <a:rPr sz="1498" dirty="0"/>
                <a:t>2 sons </a:t>
              </a:r>
              <a:r>
                <a:rPr sz="1498" baseline="31999" dirty="0">
                  <a:solidFill>
                    <a:srgbClr val="C00000"/>
                  </a:solidFill>
                </a:rPr>
                <a:t>4th</a:t>
              </a:r>
            </a:p>
          </p:txBody>
        </p:sp>
        <p:sp>
          <p:nvSpPr>
            <p:cNvPr id="150" name="Line"/>
            <p:cNvSpPr/>
            <p:nvPr/>
          </p:nvSpPr>
          <p:spPr>
            <a:xfrm>
              <a:off x="10757816" y="2851167"/>
              <a:ext cx="122692" cy="1759193"/>
            </a:xfrm>
            <a:prstGeom prst="line">
              <a:avLst/>
            </a:prstGeom>
            <a:ln w="38100" cap="rnd">
              <a:solidFill>
                <a:srgbClr val="000000"/>
              </a:solidFill>
              <a:custDash>
                <a:ds d="100000" sp="200000"/>
              </a:custDash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51" name="Judah #4 (Jews)"/>
            <p:cNvSpPr/>
            <p:nvPr/>
          </p:nvSpPr>
          <p:spPr>
            <a:xfrm>
              <a:off x="6780663" y="5374910"/>
              <a:ext cx="1263397" cy="780943"/>
            </a:xfrm>
            <a:prstGeom prst="roundRect">
              <a:avLst>
                <a:gd name="adj" fmla="val 13940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400"/>
              </a:pPr>
              <a:r>
                <a:rPr sz="2248" b="1">
                  <a:latin typeface="Helvetica"/>
                  <a:ea typeface="Helvetica"/>
                  <a:cs typeface="Helvetica"/>
                  <a:sym typeface="Helvetica"/>
                </a:rPr>
                <a:t>Judah</a:t>
              </a:r>
              <a:r>
                <a:rPr sz="2248"/>
                <a:t> </a:t>
              </a:r>
              <a:r>
                <a:rPr sz="1217"/>
                <a:t>#4 </a:t>
              </a:r>
              <a:r>
                <a:rPr sz="1405"/>
                <a:t>(Jews)</a:t>
              </a:r>
            </a:p>
          </p:txBody>
        </p:sp>
        <p:sp>
          <p:nvSpPr>
            <p:cNvPr id="160" name="Egypt"/>
            <p:cNvSpPr txBox="1"/>
            <p:nvPr/>
          </p:nvSpPr>
          <p:spPr>
            <a:xfrm>
              <a:off x="5348581" y="2639626"/>
              <a:ext cx="501639" cy="2833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>
              <a:lvl1pPr>
                <a:defRPr sz="1300"/>
              </a:lvl1pPr>
            </a:lstStyle>
            <a:p>
              <a:r>
                <a:rPr sz="1217"/>
                <a:t>Egypt</a:t>
              </a:r>
            </a:p>
          </p:txBody>
        </p:sp>
        <p:sp>
          <p:nvSpPr>
            <p:cNvPr id="161" name="Canaan"/>
            <p:cNvSpPr txBox="1"/>
            <p:nvPr/>
          </p:nvSpPr>
          <p:spPr>
            <a:xfrm>
              <a:off x="5350213" y="2877503"/>
              <a:ext cx="641101" cy="2833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>
              <a:lvl1pPr>
                <a:defRPr sz="1300"/>
              </a:lvl1pPr>
            </a:lstStyle>
            <a:p>
              <a:r>
                <a:rPr sz="1217"/>
                <a:t>Canaan</a:t>
              </a:r>
            </a:p>
          </p:txBody>
        </p:sp>
        <p:sp>
          <p:nvSpPr>
            <p:cNvPr id="162" name="Line"/>
            <p:cNvSpPr/>
            <p:nvPr/>
          </p:nvSpPr>
          <p:spPr>
            <a:xfrm flipH="1">
              <a:off x="9336493" y="2952663"/>
              <a:ext cx="1357528" cy="1657697"/>
            </a:xfrm>
            <a:prstGeom prst="line">
              <a:avLst/>
            </a:prstGeom>
            <a:ln w="38100" cap="rnd">
              <a:solidFill>
                <a:srgbClr val="000000"/>
              </a:solidFill>
              <a:custDash>
                <a:ds d="100000" sp="200000"/>
              </a:custDash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63" name="Line"/>
            <p:cNvSpPr/>
            <p:nvPr/>
          </p:nvSpPr>
          <p:spPr>
            <a:xfrm flipH="1">
              <a:off x="8044059" y="4974675"/>
              <a:ext cx="713669" cy="487152"/>
            </a:xfrm>
            <a:prstGeom prst="line">
              <a:avLst/>
            </a:prstGeom>
            <a:ln w="38100" cap="rnd">
              <a:solidFill>
                <a:srgbClr val="000000"/>
              </a:solidFill>
              <a:custDash>
                <a:ds d="100000" sp="200000"/>
              </a:custDash>
              <a:tailEnd type="triangle"/>
            </a:ln>
          </p:spPr>
          <p:txBody>
            <a:bodyPr lIns="47575" tIns="47575" rIns="47575" bIns="47575" anchor="ctr"/>
            <a:lstStyle/>
            <a:p>
              <a:pPr>
                <a:defRPr sz="2400"/>
              </a:pPr>
              <a:endParaRPr sz="2248"/>
            </a:p>
          </p:txBody>
        </p:sp>
        <p:sp>
          <p:nvSpPr>
            <p:cNvPr id="165" name="12 Tribes of…"/>
            <p:cNvSpPr txBox="1"/>
            <p:nvPr/>
          </p:nvSpPr>
          <p:spPr>
            <a:xfrm>
              <a:off x="9172522" y="7467931"/>
              <a:ext cx="2149526" cy="8744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/>
            <a:p>
              <a:pPr>
                <a:defRPr sz="2700" b="1" i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2529" dirty="0"/>
                <a:t>12 Tribes of </a:t>
              </a:r>
            </a:p>
            <a:p>
              <a:pPr>
                <a:defRPr sz="2700"/>
              </a:pPr>
              <a:r>
                <a:rPr sz="2529" b="1" i="1" dirty="0">
                  <a:latin typeface="Helvetica"/>
                  <a:ea typeface="Helvetica"/>
                  <a:cs typeface="Helvetica"/>
                  <a:sym typeface="Helvetica"/>
                </a:rPr>
                <a:t>Israel </a:t>
              </a:r>
              <a:r>
                <a:rPr sz="2529" dirty="0"/>
                <a:t>(Jacob)</a:t>
              </a:r>
            </a:p>
          </p:txBody>
        </p:sp>
        <p:sp>
          <p:nvSpPr>
            <p:cNvPr id="166" name="{"/>
            <p:cNvSpPr txBox="1"/>
            <p:nvPr/>
          </p:nvSpPr>
          <p:spPr>
            <a:xfrm rot="16200000">
              <a:off x="9396476" y="5355456"/>
              <a:ext cx="1008188" cy="338191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>
              <a:lvl1pPr>
                <a:defRPr sz="22800"/>
              </a:lvl1pPr>
            </a:lstStyle>
            <a:p>
              <a:r>
                <a:rPr sz="21352" dirty="0"/>
                <a:t>{</a:t>
              </a:r>
            </a:p>
          </p:txBody>
        </p:sp>
        <p:sp>
          <p:nvSpPr>
            <p:cNvPr id="167" name="(Melchizedek)"/>
            <p:cNvSpPr txBox="1"/>
            <p:nvPr/>
          </p:nvSpPr>
          <p:spPr>
            <a:xfrm>
              <a:off x="4372578" y="1488928"/>
              <a:ext cx="1083529" cy="2833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>
              <a:lvl1pPr>
                <a:defRPr sz="1300"/>
              </a:lvl1pPr>
            </a:lstStyle>
            <a:p>
              <a:r>
                <a:rPr sz="1217"/>
                <a:t>(Melchizedek)</a:t>
              </a:r>
            </a:p>
          </p:txBody>
        </p:sp>
        <p:sp>
          <p:nvSpPr>
            <p:cNvPr id="168" name="Wives"/>
            <p:cNvSpPr txBox="1"/>
            <p:nvPr/>
          </p:nvSpPr>
          <p:spPr>
            <a:xfrm>
              <a:off x="9897463" y="4106332"/>
              <a:ext cx="735678" cy="3843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>
              <a:lvl1pPr>
                <a:defRPr sz="2000"/>
              </a:lvl1pPr>
            </a:lstStyle>
            <a:p>
              <a:r>
                <a:rPr sz="1873"/>
                <a:t>Wives</a:t>
              </a:r>
            </a:p>
          </p:txBody>
        </p:sp>
        <p:sp>
          <p:nvSpPr>
            <p:cNvPr id="171" name="Jacob…"/>
            <p:cNvSpPr/>
            <p:nvPr/>
          </p:nvSpPr>
          <p:spPr>
            <a:xfrm>
              <a:off x="9405271" y="1509253"/>
              <a:ext cx="2108837" cy="1081542"/>
            </a:xfrm>
            <a:prstGeom prst="roundRect">
              <a:avLst>
                <a:gd name="adj" fmla="val 25792"/>
              </a:avLst>
            </a:prstGeom>
            <a:ln w="25400">
              <a:solidFill>
                <a:srgbClr val="85888D"/>
              </a:solidFill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/>
            <a:lstStyle/>
            <a:p>
              <a:pPr>
                <a:defRPr sz="24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2248" dirty="0"/>
                <a:t>Jacob</a:t>
              </a:r>
            </a:p>
            <a:p>
              <a:pPr>
                <a:defRPr sz="14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US" sz="1000" dirty="0"/>
                <a:t>(heel-grabber or </a:t>
              </a:r>
              <a:r>
                <a:rPr lang="en-US" sz="1000" dirty="0" err="1"/>
                <a:t>supplanter</a:t>
              </a:r>
              <a:r>
                <a:rPr lang="en-US" sz="1000" dirty="0"/>
                <a:t>)</a:t>
              </a:r>
            </a:p>
            <a:p>
              <a:pPr>
                <a:defRPr sz="14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1000" dirty="0"/>
                <a:t>(name changed to Israel</a:t>
              </a:r>
              <a:r>
                <a:rPr lang="en-US" sz="1000" dirty="0"/>
                <a:t>-”one who wrestles with God”</a:t>
              </a:r>
              <a:r>
                <a:rPr sz="1000" dirty="0"/>
                <a:t>)</a:t>
              </a:r>
            </a:p>
          </p:txBody>
        </p:sp>
        <p:sp>
          <p:nvSpPr>
            <p:cNvPr id="173" name="1700 BC"/>
            <p:cNvSpPr txBox="1"/>
            <p:nvPr/>
          </p:nvSpPr>
          <p:spPr>
            <a:xfrm>
              <a:off x="6964353" y="6200443"/>
              <a:ext cx="804606" cy="2833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7575" tIns="47575" rIns="47575" bIns="47575" anchor="ctr">
              <a:spAutoFit/>
            </a:bodyPr>
            <a:lstStyle>
              <a:lvl1pPr>
                <a:defRPr sz="1300"/>
              </a:lvl1pPr>
            </a:lstStyle>
            <a:p>
              <a:r>
                <a:rPr lang="en-US" sz="1217" dirty="0"/>
                <a:t>~</a:t>
              </a:r>
              <a:r>
                <a:rPr sz="1217" dirty="0"/>
                <a:t>1700 BC</a:t>
              </a:r>
            </a:p>
          </p:txBody>
        </p:sp>
        <p:sp>
          <p:nvSpPr>
            <p:cNvPr id="175" name="Rebekah"/>
            <p:cNvSpPr txBox="1"/>
            <p:nvPr/>
          </p:nvSpPr>
          <p:spPr>
            <a:xfrm>
              <a:off x="8302092" y="2638706"/>
              <a:ext cx="813103" cy="2833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>
              <a:lvl1pPr>
                <a:defRPr sz="1300"/>
              </a:lvl1pPr>
            </a:lstStyle>
            <a:p>
              <a:r>
                <a:rPr sz="1217"/>
                <a:t>Rebekah</a:t>
              </a:r>
            </a:p>
          </p:txBody>
        </p:sp>
        <p:sp>
          <p:nvSpPr>
            <p:cNvPr id="176" name="1800 BC"/>
            <p:cNvSpPr txBox="1"/>
            <p:nvPr/>
          </p:nvSpPr>
          <p:spPr>
            <a:xfrm>
              <a:off x="9933538" y="1144416"/>
              <a:ext cx="813103" cy="2833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>
              <a:lvl1pPr>
                <a:defRPr sz="1300"/>
              </a:lvl1pPr>
            </a:lstStyle>
            <a:p>
              <a:r>
                <a:rPr lang="en-US" sz="1217" dirty="0"/>
                <a:t>~</a:t>
              </a:r>
              <a:r>
                <a:rPr sz="1217" dirty="0"/>
                <a:t>1800 BC</a:t>
              </a:r>
            </a:p>
          </p:txBody>
        </p:sp>
        <p:sp>
          <p:nvSpPr>
            <p:cNvPr id="177" name="2000 BC"/>
            <p:cNvSpPr txBox="1"/>
            <p:nvPr/>
          </p:nvSpPr>
          <p:spPr>
            <a:xfrm>
              <a:off x="5979214" y="1380640"/>
              <a:ext cx="813104" cy="2833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7575" tIns="47575" rIns="47575" bIns="47575" anchor="ctr">
              <a:spAutoFit/>
            </a:bodyPr>
            <a:lstStyle>
              <a:lvl1pPr>
                <a:defRPr sz="1300"/>
              </a:lvl1pPr>
            </a:lstStyle>
            <a:p>
              <a:r>
                <a:rPr lang="en-US" sz="1217" dirty="0"/>
                <a:t>~</a:t>
              </a:r>
              <a:r>
                <a:rPr sz="1217" dirty="0"/>
                <a:t>2000 BC</a:t>
              </a:r>
            </a:p>
          </p:txBody>
        </p:sp>
        <p:sp>
          <p:nvSpPr>
            <p:cNvPr id="2" name="Right Arrow 1">
              <a:extLst>
                <a:ext uri="{FF2B5EF4-FFF2-40B4-BE49-F238E27FC236}">
                  <a16:creationId xmlns:a16="http://schemas.microsoft.com/office/drawing/2014/main" id="{E29C30D7-6CFC-9545-9CC6-792FF8DF7FD8}"/>
                </a:ext>
              </a:extLst>
            </p:cNvPr>
            <p:cNvSpPr/>
            <p:nvPr/>
          </p:nvSpPr>
          <p:spPr>
            <a:xfrm>
              <a:off x="11543605" y="1766915"/>
              <a:ext cx="587772" cy="489844"/>
            </a:xfrm>
            <a:prstGeom prst="rightArrow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41763" y="2387327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C 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230670" y="2527695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C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753502" y="1657405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C </a:t>
              </a:r>
            </a:p>
          </p:txBody>
        </p:sp>
      </p:grpSp>
      <p:sp>
        <p:nvSpPr>
          <p:cNvPr id="63" name="Rectangle 62"/>
          <p:cNvSpPr/>
          <p:nvPr/>
        </p:nvSpPr>
        <p:spPr>
          <a:xfrm>
            <a:off x="405059" y="8292617"/>
            <a:ext cx="1684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 = Covenant </a:t>
            </a:r>
          </a:p>
        </p:txBody>
      </p:sp>
      <p:sp>
        <p:nvSpPr>
          <p:cNvPr id="62" name="Manasseh…"/>
          <p:cNvSpPr txBox="1"/>
          <p:nvPr/>
        </p:nvSpPr>
        <p:spPr>
          <a:xfrm>
            <a:off x="266896" y="5281751"/>
            <a:ext cx="5962922" cy="1111742"/>
          </a:xfrm>
          <a:prstGeom prst="rect">
            <a:avLst/>
          </a:prstGeom>
          <a:ln w="12700">
            <a:solidFill>
              <a:schemeClr val="bg2">
                <a:lumMod val="25000"/>
              </a:schemeClr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/>
          <a:p>
            <a:pPr algn="l">
              <a:defRPr sz="1400"/>
            </a:pPr>
            <a:r>
              <a:rPr lang="en-US" sz="1800" b="1" dirty="0"/>
              <a:t>Understanding the OT using Typology</a:t>
            </a:r>
            <a:r>
              <a:rPr lang="en-US" sz="1200" dirty="0"/>
              <a:t>:</a:t>
            </a:r>
          </a:p>
          <a:p>
            <a:pPr algn="l">
              <a:defRPr sz="1400"/>
            </a:pPr>
            <a:r>
              <a:rPr lang="en-US" sz="1200" i="1" dirty="0"/>
              <a:t>Signs and symbols (people, events and objects) that point to a future reality in the NT 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 sz="1400"/>
            </a:pPr>
            <a:r>
              <a:rPr lang="en-US" sz="1200" dirty="0"/>
              <a:t>A “type” is always inferior to the reality it points to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 sz="1400"/>
            </a:pPr>
            <a:r>
              <a:rPr lang="en-US" sz="1200" dirty="0"/>
              <a:t>(e.g. The Temple: Where God dwells among His people - a type of Christ who is “God among us” or Emmanuel. See </a:t>
            </a:r>
            <a:r>
              <a:rPr lang="en-US" sz="1200" b="1" i="1" dirty="0"/>
              <a:t>John 1:14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32625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dam &amp; Eve"/>
          <p:cNvSpPr/>
          <p:nvPr/>
        </p:nvSpPr>
        <p:spPr>
          <a:xfrm>
            <a:off x="694091" y="3764561"/>
            <a:ext cx="1479827" cy="899612"/>
          </a:xfrm>
          <a:prstGeom prst="roundRect">
            <a:avLst>
              <a:gd name="adj" fmla="val 1983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2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1400"/>
            </a:pPr>
            <a:r>
              <a:rPr lang="en-US" b="0" dirty="0"/>
              <a:t>Aaron-Moses’ brother (Aaronic Priesthood</a:t>
            </a:r>
          </a:p>
        </p:txBody>
      </p:sp>
      <p:sp>
        <p:nvSpPr>
          <p:cNvPr id="125" name="Ham"/>
          <p:cNvSpPr/>
          <p:nvPr/>
        </p:nvSpPr>
        <p:spPr>
          <a:xfrm>
            <a:off x="5125745" y="5979725"/>
            <a:ext cx="1960662" cy="576202"/>
          </a:xfrm>
          <a:prstGeom prst="roundRect">
            <a:avLst>
              <a:gd name="adj" fmla="val 1983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2400"/>
            </a:lvl1pPr>
          </a:lstStyle>
          <a:p>
            <a:r>
              <a:rPr lang="en-US" sz="1600" dirty="0"/>
              <a:t>Take 2 tribes, Benjamin &amp; </a:t>
            </a:r>
            <a:r>
              <a:rPr lang="en-US" sz="1600" b="1" dirty="0"/>
              <a:t>Judah</a:t>
            </a:r>
            <a:endParaRPr sz="2248" b="1" dirty="0"/>
          </a:p>
        </p:txBody>
      </p:sp>
      <p:sp>
        <p:nvSpPr>
          <p:cNvPr id="128" name="Line"/>
          <p:cNvSpPr/>
          <p:nvPr/>
        </p:nvSpPr>
        <p:spPr>
          <a:xfrm flipH="1">
            <a:off x="9278196" y="3528647"/>
            <a:ext cx="357187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134" name="Isaac…"/>
          <p:cNvSpPr/>
          <p:nvPr/>
        </p:nvSpPr>
        <p:spPr>
          <a:xfrm>
            <a:off x="9635383" y="1360680"/>
            <a:ext cx="1808086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800" dirty="0"/>
              <a:t>Period of the 12 Judges</a:t>
            </a:r>
            <a:endParaRPr sz="1800" dirty="0"/>
          </a:p>
        </p:txBody>
      </p:sp>
      <p:sp>
        <p:nvSpPr>
          <p:cNvPr id="135" name="Ishmael…"/>
          <p:cNvSpPr/>
          <p:nvPr/>
        </p:nvSpPr>
        <p:spPr>
          <a:xfrm>
            <a:off x="3047294" y="1038974"/>
            <a:ext cx="1366864" cy="725608"/>
          </a:xfrm>
          <a:prstGeom prst="roundRect">
            <a:avLst>
              <a:gd name="adj" fmla="val 22845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/>
            </a:pPr>
            <a:r>
              <a:rPr lang="en-US" sz="1405" dirty="0"/>
              <a:t>Worship of the Golden Calf</a:t>
            </a:r>
            <a:endParaRPr sz="2248" dirty="0"/>
          </a:p>
        </p:txBody>
      </p:sp>
      <p:sp>
        <p:nvSpPr>
          <p:cNvPr id="137" name="Hagar…"/>
          <p:cNvSpPr txBox="1"/>
          <p:nvPr/>
        </p:nvSpPr>
        <p:spPr>
          <a:xfrm>
            <a:off x="9635383" y="2195715"/>
            <a:ext cx="1808086" cy="29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7575" tIns="47575" rIns="47575" bIns="47575" anchor="ctr">
            <a:spAutoFit/>
          </a:bodyPr>
          <a:lstStyle/>
          <a:p>
            <a:pPr>
              <a:defRPr sz="1400"/>
            </a:pPr>
            <a:r>
              <a:rPr lang="en-US" sz="1311" dirty="0"/>
              <a:t>No central ruling figure</a:t>
            </a:r>
            <a:endParaRPr sz="1311" dirty="0"/>
          </a:p>
        </p:txBody>
      </p:sp>
      <p:sp>
        <p:nvSpPr>
          <p:cNvPr id="139" name="Line"/>
          <p:cNvSpPr/>
          <p:nvPr/>
        </p:nvSpPr>
        <p:spPr>
          <a:xfrm>
            <a:off x="7284292" y="1752994"/>
            <a:ext cx="41889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140" name="Esau…"/>
          <p:cNvSpPr/>
          <p:nvPr/>
        </p:nvSpPr>
        <p:spPr>
          <a:xfrm>
            <a:off x="5097590" y="1038974"/>
            <a:ext cx="2177869" cy="1518573"/>
          </a:xfrm>
          <a:prstGeom prst="roundRect">
            <a:avLst>
              <a:gd name="adj" fmla="val 22845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1500"/>
            </a:pPr>
            <a:r>
              <a:rPr lang="en-US" sz="1405" dirty="0"/>
              <a:t>Nation of Israel wanders the desert for 40 years for doubting they could overtake the promised land </a:t>
            </a:r>
            <a:endParaRPr sz="1405" dirty="0"/>
          </a:p>
        </p:txBody>
      </p:sp>
      <p:sp>
        <p:nvSpPr>
          <p:cNvPr id="150" name="Line"/>
          <p:cNvSpPr/>
          <p:nvPr/>
        </p:nvSpPr>
        <p:spPr>
          <a:xfrm>
            <a:off x="4669865" y="5072254"/>
            <a:ext cx="845118" cy="8839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161" name="Canaan"/>
          <p:cNvSpPr txBox="1"/>
          <p:nvPr/>
        </p:nvSpPr>
        <p:spPr>
          <a:xfrm>
            <a:off x="7667529" y="2822811"/>
            <a:ext cx="1146047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Father is Jesse</a:t>
            </a:r>
            <a:endParaRPr sz="1217" dirty="0"/>
          </a:p>
        </p:txBody>
      </p:sp>
      <p:sp>
        <p:nvSpPr>
          <p:cNvPr id="162" name="Line"/>
          <p:cNvSpPr/>
          <p:nvPr/>
        </p:nvSpPr>
        <p:spPr>
          <a:xfrm flipV="1">
            <a:off x="5031696" y="5258733"/>
            <a:ext cx="2431519" cy="2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170" name="Salvation History…"/>
          <p:cNvSpPr txBox="1"/>
          <p:nvPr/>
        </p:nvSpPr>
        <p:spPr>
          <a:xfrm>
            <a:off x="1914005" y="163386"/>
            <a:ext cx="8670205" cy="526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/>
          <a:p>
            <a:pPr>
              <a:defRPr sz="37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2800" dirty="0"/>
              <a:t>Salvation History From Adam to Jesus</a:t>
            </a:r>
          </a:p>
        </p:txBody>
      </p:sp>
      <p:sp>
        <p:nvSpPr>
          <p:cNvPr id="176" name="1800 BC"/>
          <p:cNvSpPr txBox="1"/>
          <p:nvPr/>
        </p:nvSpPr>
        <p:spPr>
          <a:xfrm>
            <a:off x="8080321" y="2318594"/>
            <a:ext cx="813103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~</a:t>
            </a:r>
            <a:r>
              <a:rPr sz="1217" dirty="0"/>
              <a:t>1</a:t>
            </a:r>
            <a:r>
              <a:rPr lang="en-US" sz="1217" dirty="0"/>
              <a:t>25</a:t>
            </a:r>
            <a:r>
              <a:rPr sz="1217" dirty="0"/>
              <a:t>0 BC</a:t>
            </a:r>
          </a:p>
        </p:txBody>
      </p:sp>
      <p:sp>
        <p:nvSpPr>
          <p:cNvPr id="70" name="Ishmael…">
            <a:extLst>
              <a:ext uri="{FF2B5EF4-FFF2-40B4-BE49-F238E27FC236}">
                <a16:creationId xmlns:a16="http://schemas.microsoft.com/office/drawing/2014/main" id="{EFCC6133-DFAB-884E-975F-AE47B7A22C72}"/>
              </a:ext>
            </a:extLst>
          </p:cNvPr>
          <p:cNvSpPr/>
          <p:nvPr/>
        </p:nvSpPr>
        <p:spPr>
          <a:xfrm>
            <a:off x="694091" y="533979"/>
            <a:ext cx="1898935" cy="1242862"/>
          </a:xfrm>
          <a:prstGeom prst="roundRect">
            <a:avLst>
              <a:gd name="adj" fmla="val 22845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/>
            </a:pPr>
            <a:r>
              <a:rPr lang="en-US" sz="2000" dirty="0"/>
              <a:t>Israel in Egypt</a:t>
            </a:r>
            <a:endParaRPr sz="2000" dirty="0"/>
          </a:p>
          <a:p>
            <a:pPr>
              <a:defRPr sz="1500"/>
            </a:pPr>
            <a:r>
              <a:rPr lang="en-US" sz="1400" dirty="0"/>
              <a:t>(slaves for 400 years)</a:t>
            </a:r>
            <a:endParaRPr sz="1400" dirty="0"/>
          </a:p>
        </p:txBody>
      </p:sp>
      <p:sp>
        <p:nvSpPr>
          <p:cNvPr id="71" name="Moses">
            <a:extLst>
              <a:ext uri="{FF2B5EF4-FFF2-40B4-BE49-F238E27FC236}">
                <a16:creationId xmlns:a16="http://schemas.microsoft.com/office/drawing/2014/main" id="{18BED8AE-61AD-8D4A-8766-37B3C926D8E0}"/>
              </a:ext>
            </a:extLst>
          </p:cNvPr>
          <p:cNvSpPr/>
          <p:nvPr/>
        </p:nvSpPr>
        <p:spPr>
          <a:xfrm>
            <a:off x="858636" y="2189216"/>
            <a:ext cx="1158230" cy="440973"/>
          </a:xfrm>
          <a:prstGeom prst="roundRect">
            <a:avLst>
              <a:gd name="adj" fmla="val 2646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2400"/>
            </a:lvl1pPr>
          </a:lstStyle>
          <a:p>
            <a:r>
              <a:rPr sz="1800" dirty="0"/>
              <a:t>Moses</a:t>
            </a:r>
          </a:p>
        </p:txBody>
      </p:sp>
      <p:sp>
        <p:nvSpPr>
          <p:cNvPr id="72" name="Moses">
            <a:extLst>
              <a:ext uri="{FF2B5EF4-FFF2-40B4-BE49-F238E27FC236}">
                <a16:creationId xmlns:a16="http://schemas.microsoft.com/office/drawing/2014/main" id="{7AF699D7-97F4-D249-AE32-E9B3FACF440C}"/>
              </a:ext>
            </a:extLst>
          </p:cNvPr>
          <p:cNvSpPr/>
          <p:nvPr/>
        </p:nvSpPr>
        <p:spPr>
          <a:xfrm>
            <a:off x="1247259" y="2697484"/>
            <a:ext cx="1224487" cy="474094"/>
          </a:xfrm>
          <a:prstGeom prst="roundRect">
            <a:avLst>
              <a:gd name="adj" fmla="val 2646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2400"/>
            </a:lvl1pPr>
          </a:lstStyle>
          <a:p>
            <a:r>
              <a:rPr lang="en-US" sz="1400" dirty="0"/>
              <a:t>Exodus/</a:t>
            </a:r>
          </a:p>
          <a:p>
            <a:r>
              <a:rPr lang="en-US" sz="1400" dirty="0"/>
              <a:t>Passover</a:t>
            </a:r>
            <a:endParaRPr sz="1400" dirty="0"/>
          </a:p>
        </p:txBody>
      </p:sp>
      <p:sp>
        <p:nvSpPr>
          <p:cNvPr id="73" name="Line">
            <a:extLst>
              <a:ext uri="{FF2B5EF4-FFF2-40B4-BE49-F238E27FC236}">
                <a16:creationId xmlns:a16="http://schemas.microsoft.com/office/drawing/2014/main" id="{E9D1704B-A48E-204E-AB5F-5E4E0A33B99C}"/>
              </a:ext>
            </a:extLst>
          </p:cNvPr>
          <p:cNvSpPr/>
          <p:nvPr/>
        </p:nvSpPr>
        <p:spPr>
          <a:xfrm>
            <a:off x="1437751" y="1740287"/>
            <a:ext cx="0" cy="44399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74" name="1300 BC">
            <a:extLst>
              <a:ext uri="{FF2B5EF4-FFF2-40B4-BE49-F238E27FC236}">
                <a16:creationId xmlns:a16="http://schemas.microsoft.com/office/drawing/2014/main" id="{78BB2258-337C-6647-AC91-490E3CA6FD21}"/>
              </a:ext>
            </a:extLst>
          </p:cNvPr>
          <p:cNvSpPr txBox="1"/>
          <p:nvPr/>
        </p:nvSpPr>
        <p:spPr>
          <a:xfrm>
            <a:off x="1420609" y="3238873"/>
            <a:ext cx="804606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~</a:t>
            </a:r>
            <a:r>
              <a:rPr sz="1217" dirty="0"/>
              <a:t>1300 BC</a:t>
            </a:r>
          </a:p>
        </p:txBody>
      </p:sp>
      <p:sp>
        <p:nvSpPr>
          <p:cNvPr id="75" name="Line">
            <a:extLst>
              <a:ext uri="{FF2B5EF4-FFF2-40B4-BE49-F238E27FC236}">
                <a16:creationId xmlns:a16="http://schemas.microsoft.com/office/drawing/2014/main" id="{5A367F39-26AC-6D4D-9DC9-691C4B6381E4}"/>
              </a:ext>
            </a:extLst>
          </p:cNvPr>
          <p:cNvSpPr/>
          <p:nvPr/>
        </p:nvSpPr>
        <p:spPr>
          <a:xfrm>
            <a:off x="1041511" y="2652729"/>
            <a:ext cx="0" cy="112194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704F4F82-536B-5B48-BC2A-77CA71905E4F}"/>
              </a:ext>
            </a:extLst>
          </p:cNvPr>
          <p:cNvCxnSpPr>
            <a:cxnSpLocks/>
            <a:stCxn id="72" idx="3"/>
            <a:endCxn id="135" idx="1"/>
          </p:cNvCxnSpPr>
          <p:nvPr/>
        </p:nvCxnSpPr>
        <p:spPr>
          <a:xfrm flipV="1">
            <a:off x="2471746" y="1401778"/>
            <a:ext cx="575548" cy="1532753"/>
          </a:xfrm>
          <a:prstGeom prst="bentConnector3">
            <a:avLst>
              <a:gd name="adj1" fmla="val 5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2" name="Adam &amp; Eve">
            <a:extLst>
              <a:ext uri="{FF2B5EF4-FFF2-40B4-BE49-F238E27FC236}">
                <a16:creationId xmlns:a16="http://schemas.microsoft.com/office/drawing/2014/main" id="{0726924A-B19E-134A-87C8-69C3C9A1CFA2}"/>
              </a:ext>
            </a:extLst>
          </p:cNvPr>
          <p:cNvSpPr/>
          <p:nvPr/>
        </p:nvSpPr>
        <p:spPr>
          <a:xfrm>
            <a:off x="2942775" y="2180383"/>
            <a:ext cx="1727090" cy="899612"/>
          </a:xfrm>
          <a:prstGeom prst="roundRect">
            <a:avLst>
              <a:gd name="adj" fmla="val 1983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2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1400"/>
            </a:pPr>
            <a:r>
              <a:rPr lang="en-US" sz="1200" b="0" dirty="0"/>
              <a:t>Beginning of </a:t>
            </a:r>
            <a:r>
              <a:rPr lang="en-US" sz="1200" dirty="0"/>
              <a:t>Levitical</a:t>
            </a:r>
            <a:r>
              <a:rPr lang="en-US" sz="1200" b="0" dirty="0"/>
              <a:t> and </a:t>
            </a:r>
            <a:r>
              <a:rPr lang="en-US" sz="1200" dirty="0"/>
              <a:t>Aaronic</a:t>
            </a:r>
            <a:r>
              <a:rPr lang="en-US" sz="1200" b="0" dirty="0"/>
              <a:t> priesthood</a:t>
            </a:r>
          </a:p>
        </p:txBody>
      </p:sp>
      <p:sp>
        <p:nvSpPr>
          <p:cNvPr id="83" name="Line">
            <a:extLst>
              <a:ext uri="{FF2B5EF4-FFF2-40B4-BE49-F238E27FC236}">
                <a16:creationId xmlns:a16="http://schemas.microsoft.com/office/drawing/2014/main" id="{37A5C35A-D394-1F45-AC9A-6E64F2B65A8B}"/>
              </a:ext>
            </a:extLst>
          </p:cNvPr>
          <p:cNvSpPr/>
          <p:nvPr/>
        </p:nvSpPr>
        <p:spPr>
          <a:xfrm>
            <a:off x="3730726" y="1754062"/>
            <a:ext cx="0" cy="43515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690F9A98-F504-754A-82FD-64E0F5DDE8EC}"/>
              </a:ext>
            </a:extLst>
          </p:cNvPr>
          <p:cNvCxnSpPr>
            <a:stCxn id="82" idx="3"/>
            <a:endCxn id="140" idx="1"/>
          </p:cNvCxnSpPr>
          <p:nvPr/>
        </p:nvCxnSpPr>
        <p:spPr>
          <a:xfrm flipV="1">
            <a:off x="4669865" y="1798261"/>
            <a:ext cx="427725" cy="831928"/>
          </a:xfrm>
          <a:prstGeom prst="bentConnector3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7" name="Japheth">
            <a:extLst>
              <a:ext uri="{FF2B5EF4-FFF2-40B4-BE49-F238E27FC236}">
                <a16:creationId xmlns:a16="http://schemas.microsoft.com/office/drawing/2014/main" id="{1BE447E4-CD16-2B4E-B59A-C227667C9134}"/>
              </a:ext>
            </a:extLst>
          </p:cNvPr>
          <p:cNvSpPr/>
          <p:nvPr/>
        </p:nvSpPr>
        <p:spPr>
          <a:xfrm>
            <a:off x="7729726" y="1256111"/>
            <a:ext cx="1514295" cy="966294"/>
          </a:xfrm>
          <a:prstGeom prst="roundRect">
            <a:avLst>
              <a:gd name="adj" fmla="val 1983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1700"/>
            </a:lvl1pPr>
          </a:lstStyle>
          <a:p>
            <a:r>
              <a:rPr lang="en-US" sz="1592" b="1" dirty="0"/>
              <a:t>Joshua</a:t>
            </a:r>
            <a:r>
              <a:rPr lang="en-US" sz="1592" dirty="0"/>
              <a:t> leads Israel into the promise land</a:t>
            </a:r>
            <a:endParaRPr sz="1592" dirty="0"/>
          </a:p>
        </p:txBody>
      </p:sp>
      <p:sp>
        <p:nvSpPr>
          <p:cNvPr id="88" name="Line">
            <a:extLst>
              <a:ext uri="{FF2B5EF4-FFF2-40B4-BE49-F238E27FC236}">
                <a16:creationId xmlns:a16="http://schemas.microsoft.com/office/drawing/2014/main" id="{93ED09FA-F8C0-F64E-90B7-A08373E06F06}"/>
              </a:ext>
            </a:extLst>
          </p:cNvPr>
          <p:cNvSpPr/>
          <p:nvPr/>
        </p:nvSpPr>
        <p:spPr>
          <a:xfrm>
            <a:off x="9216491" y="1716867"/>
            <a:ext cx="41889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89" name="Isaac…">
            <a:extLst>
              <a:ext uri="{FF2B5EF4-FFF2-40B4-BE49-F238E27FC236}">
                <a16:creationId xmlns:a16="http://schemas.microsoft.com/office/drawing/2014/main" id="{7D892C57-C492-1743-9FED-B71C3AF75E30}"/>
              </a:ext>
            </a:extLst>
          </p:cNvPr>
          <p:cNvSpPr/>
          <p:nvPr/>
        </p:nvSpPr>
        <p:spPr>
          <a:xfrm>
            <a:off x="9635383" y="3170257"/>
            <a:ext cx="1808086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800" dirty="0"/>
              <a:t>The United Kingdom</a:t>
            </a:r>
          </a:p>
        </p:txBody>
      </p:sp>
      <p:sp>
        <p:nvSpPr>
          <p:cNvPr id="90" name="Isaac…">
            <a:extLst>
              <a:ext uri="{FF2B5EF4-FFF2-40B4-BE49-F238E27FC236}">
                <a16:creationId xmlns:a16="http://schemas.microsoft.com/office/drawing/2014/main" id="{C71694E5-F908-204E-BAB5-173EDFCFD140}"/>
              </a:ext>
            </a:extLst>
          </p:cNvPr>
          <p:cNvSpPr/>
          <p:nvPr/>
        </p:nvSpPr>
        <p:spPr>
          <a:xfrm>
            <a:off x="4874528" y="3918678"/>
            <a:ext cx="2122164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000" dirty="0"/>
              <a:t>Solomon</a:t>
            </a:r>
            <a:endParaRPr sz="2000" dirty="0"/>
          </a:p>
          <a:p>
            <a:pPr>
              <a:defRPr sz="1500"/>
            </a:pPr>
            <a:r>
              <a:rPr sz="1400" dirty="0"/>
              <a:t>(</a:t>
            </a:r>
            <a:r>
              <a:rPr lang="en-US" sz="1400" dirty="0"/>
              <a:t>builds the first Temple</a:t>
            </a:r>
            <a:r>
              <a:rPr sz="1400" dirty="0"/>
              <a:t>)</a:t>
            </a:r>
          </a:p>
        </p:txBody>
      </p:sp>
      <p:sp>
        <p:nvSpPr>
          <p:cNvPr id="91" name="Isaac…">
            <a:extLst>
              <a:ext uri="{FF2B5EF4-FFF2-40B4-BE49-F238E27FC236}">
                <a16:creationId xmlns:a16="http://schemas.microsoft.com/office/drawing/2014/main" id="{D9011F3D-07B6-8B46-BFDF-3C939F29B5E0}"/>
              </a:ext>
            </a:extLst>
          </p:cNvPr>
          <p:cNvSpPr/>
          <p:nvPr/>
        </p:nvSpPr>
        <p:spPr>
          <a:xfrm>
            <a:off x="7153860" y="3176605"/>
            <a:ext cx="2122164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248" dirty="0"/>
              <a:t>David</a:t>
            </a:r>
            <a:endParaRPr sz="2248" dirty="0"/>
          </a:p>
          <a:p>
            <a:pPr>
              <a:defRPr sz="1500"/>
            </a:pPr>
            <a:r>
              <a:rPr lang="en-US" sz="1405" dirty="0"/>
              <a:t>(The greatest king)</a:t>
            </a:r>
            <a:endParaRPr sz="1405" dirty="0"/>
          </a:p>
        </p:txBody>
      </p:sp>
      <p:sp>
        <p:nvSpPr>
          <p:cNvPr id="92" name="Isaac…">
            <a:extLst>
              <a:ext uri="{FF2B5EF4-FFF2-40B4-BE49-F238E27FC236}">
                <a16:creationId xmlns:a16="http://schemas.microsoft.com/office/drawing/2014/main" id="{3F1969FA-5A90-6249-9078-FF6AC16F7837}"/>
              </a:ext>
            </a:extLst>
          </p:cNvPr>
          <p:cNvSpPr/>
          <p:nvPr/>
        </p:nvSpPr>
        <p:spPr>
          <a:xfrm>
            <a:off x="2880956" y="4867911"/>
            <a:ext cx="2122164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000" dirty="0"/>
              <a:t>Rehoboam</a:t>
            </a:r>
            <a:endParaRPr sz="2000" dirty="0"/>
          </a:p>
          <a:p>
            <a:pPr>
              <a:defRPr sz="1500"/>
            </a:pPr>
            <a:r>
              <a:rPr sz="1400" dirty="0"/>
              <a:t>(</a:t>
            </a:r>
            <a:r>
              <a:rPr lang="en-US" sz="1400" dirty="0"/>
              <a:t>Causes the divided kingdom</a:t>
            </a:r>
            <a:r>
              <a:rPr sz="1400" dirty="0"/>
              <a:t>)</a:t>
            </a:r>
          </a:p>
        </p:txBody>
      </p:sp>
      <p:sp>
        <p:nvSpPr>
          <p:cNvPr id="93" name="Canaan">
            <a:extLst>
              <a:ext uri="{FF2B5EF4-FFF2-40B4-BE49-F238E27FC236}">
                <a16:creationId xmlns:a16="http://schemas.microsoft.com/office/drawing/2014/main" id="{17313B61-48EA-954B-9ABE-BD505F99207F}"/>
              </a:ext>
            </a:extLst>
          </p:cNvPr>
          <p:cNvSpPr txBox="1"/>
          <p:nvPr/>
        </p:nvSpPr>
        <p:spPr>
          <a:xfrm>
            <a:off x="3155582" y="5616505"/>
            <a:ext cx="1558019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20 Kings (some bad)</a:t>
            </a:r>
            <a:endParaRPr sz="1217" dirty="0"/>
          </a:p>
        </p:txBody>
      </p:sp>
      <p:sp>
        <p:nvSpPr>
          <p:cNvPr id="94" name="Isaac…">
            <a:extLst>
              <a:ext uri="{FF2B5EF4-FFF2-40B4-BE49-F238E27FC236}">
                <a16:creationId xmlns:a16="http://schemas.microsoft.com/office/drawing/2014/main" id="{CE9F232D-E7F7-5240-A7BE-E1ABE43601A4}"/>
              </a:ext>
            </a:extLst>
          </p:cNvPr>
          <p:cNvSpPr/>
          <p:nvPr/>
        </p:nvSpPr>
        <p:spPr>
          <a:xfrm>
            <a:off x="7463216" y="4853623"/>
            <a:ext cx="2180858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000" dirty="0"/>
              <a:t>Jeroboam</a:t>
            </a:r>
            <a:endParaRPr sz="2000" dirty="0"/>
          </a:p>
          <a:p>
            <a:pPr>
              <a:defRPr sz="1500"/>
            </a:pPr>
            <a:r>
              <a:rPr lang="en-US" sz="1400" dirty="0"/>
              <a:t>Takes 10 tribes, </a:t>
            </a:r>
            <a:r>
              <a:rPr lang="en-US" sz="1400" b="1" dirty="0"/>
              <a:t>ISRAEL</a:t>
            </a:r>
            <a:endParaRPr sz="1400" b="1" dirty="0"/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62365F78-3929-F546-A470-1576700A5C6C}"/>
              </a:ext>
            </a:extLst>
          </p:cNvPr>
          <p:cNvCxnSpPr>
            <a:stCxn id="91" idx="1"/>
            <a:endCxn id="90" idx="0"/>
          </p:cNvCxnSpPr>
          <p:nvPr/>
        </p:nvCxnSpPr>
        <p:spPr>
          <a:xfrm rot="10800000" flipV="1">
            <a:off x="5935610" y="3555182"/>
            <a:ext cx="1218250" cy="363495"/>
          </a:xfrm>
          <a:prstGeom prst="bentConnector2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AAE3B71A-FFED-AC43-BA3D-7AAF60D4AB20}"/>
              </a:ext>
            </a:extLst>
          </p:cNvPr>
          <p:cNvCxnSpPr>
            <a:stCxn id="90" idx="1"/>
            <a:endCxn id="92" idx="0"/>
          </p:cNvCxnSpPr>
          <p:nvPr/>
        </p:nvCxnSpPr>
        <p:spPr>
          <a:xfrm rot="10800000" flipV="1">
            <a:off x="3942038" y="4297255"/>
            <a:ext cx="932490" cy="570655"/>
          </a:xfrm>
          <a:prstGeom prst="bentConnector2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9" name="Canaan">
            <a:extLst>
              <a:ext uri="{FF2B5EF4-FFF2-40B4-BE49-F238E27FC236}">
                <a16:creationId xmlns:a16="http://schemas.microsoft.com/office/drawing/2014/main" id="{26CC9E16-40D8-524B-BD1B-A4DFDF1CEC4B}"/>
              </a:ext>
            </a:extLst>
          </p:cNvPr>
          <p:cNvSpPr txBox="1"/>
          <p:nvPr/>
        </p:nvSpPr>
        <p:spPr>
          <a:xfrm>
            <a:off x="9648690" y="5060721"/>
            <a:ext cx="1526546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20 Kings (all bad)</a:t>
            </a:r>
            <a:endParaRPr sz="1217" dirty="0"/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99BFA10D-84A6-A949-A9D9-731578B52DEE}"/>
              </a:ext>
            </a:extLst>
          </p:cNvPr>
          <p:cNvCxnSpPr>
            <a:stCxn id="134" idx="3"/>
            <a:endCxn id="89" idx="3"/>
          </p:cNvCxnSpPr>
          <p:nvPr/>
        </p:nvCxnSpPr>
        <p:spPr>
          <a:xfrm>
            <a:off x="11443469" y="1739258"/>
            <a:ext cx="12700" cy="1809577"/>
          </a:xfrm>
          <a:prstGeom prst="bentConnector3">
            <a:avLst>
              <a:gd name="adj1" fmla="val 180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2" name="1800 BC">
            <a:extLst>
              <a:ext uri="{FF2B5EF4-FFF2-40B4-BE49-F238E27FC236}">
                <a16:creationId xmlns:a16="http://schemas.microsoft.com/office/drawing/2014/main" id="{7418F374-3550-B944-ABC0-950E8FD1B826}"/>
              </a:ext>
            </a:extLst>
          </p:cNvPr>
          <p:cNvSpPr txBox="1"/>
          <p:nvPr/>
        </p:nvSpPr>
        <p:spPr>
          <a:xfrm>
            <a:off x="8035639" y="4524532"/>
            <a:ext cx="813103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b="1" dirty="0">
                <a:solidFill>
                  <a:srgbClr val="C00000"/>
                </a:solidFill>
              </a:rPr>
              <a:t>NORTH</a:t>
            </a:r>
            <a:endParaRPr sz="1217" b="1" dirty="0">
              <a:solidFill>
                <a:srgbClr val="C00000"/>
              </a:solidFill>
            </a:endParaRPr>
          </a:p>
        </p:txBody>
      </p:sp>
      <p:sp>
        <p:nvSpPr>
          <p:cNvPr id="103" name="1800 BC">
            <a:extLst>
              <a:ext uri="{FF2B5EF4-FFF2-40B4-BE49-F238E27FC236}">
                <a16:creationId xmlns:a16="http://schemas.microsoft.com/office/drawing/2014/main" id="{52C71A4E-C8EA-8D4A-A96E-3591066F8DAB}"/>
              </a:ext>
            </a:extLst>
          </p:cNvPr>
          <p:cNvSpPr txBox="1"/>
          <p:nvPr/>
        </p:nvSpPr>
        <p:spPr>
          <a:xfrm>
            <a:off x="3117671" y="4558446"/>
            <a:ext cx="813103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b="1" dirty="0">
                <a:solidFill>
                  <a:srgbClr val="C00000"/>
                </a:solidFill>
              </a:rPr>
              <a:t>SOUTH</a:t>
            </a:r>
            <a:endParaRPr sz="1217" b="1" dirty="0">
              <a:solidFill>
                <a:srgbClr val="C00000"/>
              </a:solidFill>
            </a:endParaRPr>
          </a:p>
        </p:txBody>
      </p:sp>
      <p:sp>
        <p:nvSpPr>
          <p:cNvPr id="104" name="Line">
            <a:extLst>
              <a:ext uri="{FF2B5EF4-FFF2-40B4-BE49-F238E27FC236}">
                <a16:creationId xmlns:a16="http://schemas.microsoft.com/office/drawing/2014/main" id="{7DF15E98-329A-7E4D-BD21-541399279C99}"/>
              </a:ext>
            </a:extLst>
          </p:cNvPr>
          <p:cNvSpPr/>
          <p:nvPr/>
        </p:nvSpPr>
        <p:spPr>
          <a:xfrm>
            <a:off x="8486871" y="5664970"/>
            <a:ext cx="1204971" cy="35818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105" name="Ham">
            <a:extLst>
              <a:ext uri="{FF2B5EF4-FFF2-40B4-BE49-F238E27FC236}">
                <a16:creationId xmlns:a16="http://schemas.microsoft.com/office/drawing/2014/main" id="{F9D41312-E1C8-8D4C-BABE-BFD283285442}"/>
              </a:ext>
            </a:extLst>
          </p:cNvPr>
          <p:cNvSpPr/>
          <p:nvPr/>
        </p:nvSpPr>
        <p:spPr>
          <a:xfrm>
            <a:off x="9718351" y="5708203"/>
            <a:ext cx="2140449" cy="576202"/>
          </a:xfrm>
          <a:prstGeom prst="roundRect">
            <a:avLst>
              <a:gd name="adj" fmla="val 1983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2400"/>
            </a:lvl1pPr>
          </a:lstStyle>
          <a:p>
            <a:r>
              <a:rPr lang="en-US" sz="1600" dirty="0"/>
              <a:t>Deportation by Assyrians in </a:t>
            </a:r>
            <a:r>
              <a:rPr lang="en-US" sz="1600" b="1" dirty="0"/>
              <a:t>722 BC</a:t>
            </a:r>
            <a:endParaRPr sz="2248" b="1" dirty="0"/>
          </a:p>
        </p:txBody>
      </p:sp>
      <p:sp>
        <p:nvSpPr>
          <p:cNvPr id="106" name="Ham">
            <a:extLst>
              <a:ext uri="{FF2B5EF4-FFF2-40B4-BE49-F238E27FC236}">
                <a16:creationId xmlns:a16="http://schemas.microsoft.com/office/drawing/2014/main" id="{8FD90335-2547-2146-9758-E1C23B44E563}"/>
              </a:ext>
            </a:extLst>
          </p:cNvPr>
          <p:cNvSpPr/>
          <p:nvPr/>
        </p:nvSpPr>
        <p:spPr>
          <a:xfrm>
            <a:off x="906845" y="5996304"/>
            <a:ext cx="2636463" cy="779036"/>
          </a:xfrm>
          <a:prstGeom prst="roundRect">
            <a:avLst>
              <a:gd name="adj" fmla="val 19832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>
            <a:lvl1pPr>
              <a:defRPr sz="2400"/>
            </a:lvl1pPr>
          </a:lstStyle>
          <a:p>
            <a:r>
              <a:rPr lang="en-US" sz="1600" dirty="0"/>
              <a:t>Deportation by Babylonians in </a:t>
            </a:r>
            <a:r>
              <a:rPr lang="en-US" sz="1600" b="1" dirty="0"/>
              <a:t>625 BC</a:t>
            </a:r>
            <a:r>
              <a:rPr lang="en-US" sz="1600" dirty="0"/>
              <a:t> (Temple is destroyed)</a:t>
            </a:r>
            <a:endParaRPr sz="2248" b="1" dirty="0"/>
          </a:p>
        </p:txBody>
      </p:sp>
      <p:sp>
        <p:nvSpPr>
          <p:cNvPr id="107" name="Line">
            <a:extLst>
              <a:ext uri="{FF2B5EF4-FFF2-40B4-BE49-F238E27FC236}">
                <a16:creationId xmlns:a16="http://schemas.microsoft.com/office/drawing/2014/main" id="{D589AFA7-ECD4-094D-BBD2-CE81244B6B80}"/>
              </a:ext>
            </a:extLst>
          </p:cNvPr>
          <p:cNvSpPr/>
          <p:nvPr/>
        </p:nvSpPr>
        <p:spPr>
          <a:xfrm flipH="1">
            <a:off x="2156897" y="5317158"/>
            <a:ext cx="713795" cy="67914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tailEnd type="triangle"/>
          </a:ln>
        </p:spPr>
        <p:txBody>
          <a:bodyPr lIns="47575" tIns="47575" rIns="47575" bIns="47575" anchor="ctr"/>
          <a:lstStyle/>
          <a:p>
            <a:pPr>
              <a:defRPr sz="2400"/>
            </a:pPr>
            <a:endParaRPr sz="2248"/>
          </a:p>
        </p:txBody>
      </p:sp>
      <p:sp>
        <p:nvSpPr>
          <p:cNvPr id="108" name="Isaac…">
            <a:extLst>
              <a:ext uri="{FF2B5EF4-FFF2-40B4-BE49-F238E27FC236}">
                <a16:creationId xmlns:a16="http://schemas.microsoft.com/office/drawing/2014/main" id="{BF9BD1F1-AFA4-E246-ABD4-0AB1B99C0151}"/>
              </a:ext>
            </a:extLst>
          </p:cNvPr>
          <p:cNvSpPr/>
          <p:nvPr/>
        </p:nvSpPr>
        <p:spPr>
          <a:xfrm>
            <a:off x="1163994" y="7463400"/>
            <a:ext cx="2122164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000" dirty="0"/>
              <a:t>The Return</a:t>
            </a:r>
            <a:endParaRPr sz="2000" dirty="0"/>
          </a:p>
          <a:p>
            <a:pPr>
              <a:defRPr sz="1500"/>
            </a:pPr>
            <a:r>
              <a:rPr sz="1400" dirty="0"/>
              <a:t>(</a:t>
            </a:r>
            <a:r>
              <a:rPr lang="en-US" sz="1400" dirty="0"/>
              <a:t>Rebuild the Temple and maintain worship</a:t>
            </a:r>
            <a:r>
              <a:rPr sz="1400" dirty="0"/>
              <a:t>)</a:t>
            </a:r>
          </a:p>
        </p:txBody>
      </p:sp>
      <p:sp>
        <p:nvSpPr>
          <p:cNvPr id="110" name="1800 BC">
            <a:extLst>
              <a:ext uri="{FF2B5EF4-FFF2-40B4-BE49-F238E27FC236}">
                <a16:creationId xmlns:a16="http://schemas.microsoft.com/office/drawing/2014/main" id="{8906C835-B64E-804F-9854-7F1FBAC3BB25}"/>
              </a:ext>
            </a:extLst>
          </p:cNvPr>
          <p:cNvSpPr txBox="1"/>
          <p:nvPr/>
        </p:nvSpPr>
        <p:spPr>
          <a:xfrm>
            <a:off x="1615360" y="8241212"/>
            <a:ext cx="1228495" cy="470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~55</a:t>
            </a:r>
            <a:r>
              <a:rPr sz="1217" dirty="0"/>
              <a:t>0 BC</a:t>
            </a:r>
            <a:endParaRPr lang="en-US" sz="1217" dirty="0"/>
          </a:p>
          <a:p>
            <a:r>
              <a:rPr lang="en-US" sz="1217" dirty="0"/>
              <a:t>Ruler is </a:t>
            </a:r>
            <a:r>
              <a:rPr lang="en-US" sz="1217" b="1" dirty="0"/>
              <a:t>Persia</a:t>
            </a:r>
            <a:endParaRPr sz="1217" b="1" dirty="0"/>
          </a:p>
        </p:txBody>
      </p:sp>
      <p:sp>
        <p:nvSpPr>
          <p:cNvPr id="111" name="Right Arrow 110">
            <a:extLst>
              <a:ext uri="{FF2B5EF4-FFF2-40B4-BE49-F238E27FC236}">
                <a16:creationId xmlns:a16="http://schemas.microsoft.com/office/drawing/2014/main" id="{D4BD30C4-E6D1-644B-BF3D-4056957AF1EC}"/>
              </a:ext>
            </a:extLst>
          </p:cNvPr>
          <p:cNvSpPr/>
          <p:nvPr/>
        </p:nvSpPr>
        <p:spPr>
          <a:xfrm>
            <a:off x="74122" y="870836"/>
            <a:ext cx="587772" cy="489844"/>
          </a:xfrm>
          <a:prstGeom prst="rightArrow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12" name="Isaac…">
            <a:extLst>
              <a:ext uri="{FF2B5EF4-FFF2-40B4-BE49-F238E27FC236}">
                <a16:creationId xmlns:a16="http://schemas.microsoft.com/office/drawing/2014/main" id="{99F5E6C1-9F8C-8640-BF34-FEB212746026}"/>
              </a:ext>
            </a:extLst>
          </p:cNvPr>
          <p:cNvSpPr/>
          <p:nvPr/>
        </p:nvSpPr>
        <p:spPr>
          <a:xfrm>
            <a:off x="3694511" y="7463399"/>
            <a:ext cx="2206227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800" dirty="0"/>
              <a:t>The Greek Empire</a:t>
            </a:r>
            <a:endParaRPr sz="1800" dirty="0"/>
          </a:p>
          <a:p>
            <a:pPr>
              <a:defRPr sz="1500"/>
            </a:pPr>
            <a:r>
              <a:rPr sz="1200" dirty="0"/>
              <a:t>(</a:t>
            </a:r>
            <a:r>
              <a:rPr lang="en-US" sz="1200" dirty="0"/>
              <a:t>Under rule of Alexander</a:t>
            </a:r>
            <a:r>
              <a:rPr sz="1200" dirty="0"/>
              <a:t>)</a:t>
            </a:r>
          </a:p>
        </p:txBody>
      </p:sp>
      <p:sp>
        <p:nvSpPr>
          <p:cNvPr id="113" name="1800 BC">
            <a:extLst>
              <a:ext uri="{FF2B5EF4-FFF2-40B4-BE49-F238E27FC236}">
                <a16:creationId xmlns:a16="http://schemas.microsoft.com/office/drawing/2014/main" id="{F4181A43-97C0-E043-A9D5-DB306511D904}"/>
              </a:ext>
            </a:extLst>
          </p:cNvPr>
          <p:cNvSpPr txBox="1"/>
          <p:nvPr/>
        </p:nvSpPr>
        <p:spPr>
          <a:xfrm>
            <a:off x="4208841" y="8277707"/>
            <a:ext cx="1228495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~331</a:t>
            </a:r>
            <a:r>
              <a:rPr sz="1217" dirty="0"/>
              <a:t> BC</a:t>
            </a:r>
            <a:endParaRPr lang="en-US" sz="1217" dirty="0"/>
          </a:p>
        </p:txBody>
      </p:sp>
      <p:sp>
        <p:nvSpPr>
          <p:cNvPr id="114" name="Isaac…">
            <a:extLst>
              <a:ext uri="{FF2B5EF4-FFF2-40B4-BE49-F238E27FC236}">
                <a16:creationId xmlns:a16="http://schemas.microsoft.com/office/drawing/2014/main" id="{AEF198A6-6215-B34E-AB69-AB5D7B190268}"/>
              </a:ext>
            </a:extLst>
          </p:cNvPr>
          <p:cNvSpPr/>
          <p:nvPr/>
        </p:nvSpPr>
        <p:spPr>
          <a:xfrm>
            <a:off x="6311414" y="7463399"/>
            <a:ext cx="2373570" cy="757155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800" dirty="0"/>
              <a:t>The Roman Empire</a:t>
            </a:r>
            <a:endParaRPr sz="1800" dirty="0"/>
          </a:p>
          <a:p>
            <a:pPr>
              <a:defRPr sz="1500"/>
            </a:pPr>
            <a:r>
              <a:rPr sz="1200" dirty="0"/>
              <a:t>(</a:t>
            </a:r>
            <a:r>
              <a:rPr lang="en-US" sz="1200" dirty="0"/>
              <a:t>Under rule of the Caesars</a:t>
            </a:r>
            <a:r>
              <a:rPr sz="1200" dirty="0"/>
              <a:t>)</a:t>
            </a:r>
          </a:p>
        </p:txBody>
      </p:sp>
      <p:sp>
        <p:nvSpPr>
          <p:cNvPr id="115" name="1800 BC">
            <a:extLst>
              <a:ext uri="{FF2B5EF4-FFF2-40B4-BE49-F238E27FC236}">
                <a16:creationId xmlns:a16="http://schemas.microsoft.com/office/drawing/2014/main" id="{7618230C-F9F7-2A41-92BA-B285EE0EF53D}"/>
              </a:ext>
            </a:extLst>
          </p:cNvPr>
          <p:cNvSpPr txBox="1"/>
          <p:nvPr/>
        </p:nvSpPr>
        <p:spPr>
          <a:xfrm>
            <a:off x="7012057" y="8277707"/>
            <a:ext cx="1228495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~146</a:t>
            </a:r>
            <a:r>
              <a:rPr sz="1217" dirty="0"/>
              <a:t> BC</a:t>
            </a:r>
            <a:endParaRPr lang="en-US" sz="1217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7315EE5-FDF4-9B41-AD36-F173CACEC263}"/>
              </a:ext>
            </a:extLst>
          </p:cNvPr>
          <p:cNvCxnSpPr>
            <a:stCxn id="108" idx="3"/>
            <a:endCxn id="112" idx="1"/>
          </p:cNvCxnSpPr>
          <p:nvPr/>
        </p:nvCxnSpPr>
        <p:spPr>
          <a:xfrm flipV="1">
            <a:off x="3286158" y="7841977"/>
            <a:ext cx="408353" cy="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23BA93-BA92-C442-B035-40F8828201DD}"/>
              </a:ext>
            </a:extLst>
          </p:cNvPr>
          <p:cNvCxnSpPr>
            <a:stCxn id="112" idx="3"/>
            <a:endCxn id="114" idx="1"/>
          </p:cNvCxnSpPr>
          <p:nvPr/>
        </p:nvCxnSpPr>
        <p:spPr>
          <a:xfrm>
            <a:off x="5900738" y="7841977"/>
            <a:ext cx="410676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8" name="1800 BC">
            <a:extLst>
              <a:ext uri="{FF2B5EF4-FFF2-40B4-BE49-F238E27FC236}">
                <a16:creationId xmlns:a16="http://schemas.microsoft.com/office/drawing/2014/main" id="{76DC2F2C-E9C3-654A-BC8D-FD652A3DF716}"/>
              </a:ext>
            </a:extLst>
          </p:cNvPr>
          <p:cNvSpPr txBox="1"/>
          <p:nvPr/>
        </p:nvSpPr>
        <p:spPr>
          <a:xfrm>
            <a:off x="5264295" y="4852725"/>
            <a:ext cx="1795603" cy="834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2400" i="1" dirty="0"/>
              <a:t>Time of the Prophets</a:t>
            </a:r>
            <a:endParaRPr sz="2400" i="1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0E72787-B73F-0E44-BA75-DADEF90BE3E1}"/>
              </a:ext>
            </a:extLst>
          </p:cNvPr>
          <p:cNvCxnSpPr>
            <a:stCxn id="106" idx="2"/>
            <a:endCxn id="108" idx="0"/>
          </p:cNvCxnSpPr>
          <p:nvPr/>
        </p:nvCxnSpPr>
        <p:spPr>
          <a:xfrm flipH="1">
            <a:off x="2225076" y="6775340"/>
            <a:ext cx="1" cy="68806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Rectangle 55"/>
          <p:cNvSpPr/>
          <p:nvPr/>
        </p:nvSpPr>
        <p:spPr>
          <a:xfrm>
            <a:off x="7179642" y="3190093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C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03249" y="2126347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C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302852" y="7415272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C </a:t>
            </a:r>
          </a:p>
        </p:txBody>
      </p:sp>
      <p:sp>
        <p:nvSpPr>
          <p:cNvPr id="59" name="Isaac…">
            <a:extLst>
              <a:ext uri="{FF2B5EF4-FFF2-40B4-BE49-F238E27FC236}">
                <a16:creationId xmlns:a16="http://schemas.microsoft.com/office/drawing/2014/main" id="{AEF198A6-6215-B34E-AB69-AB5D7B190268}"/>
              </a:ext>
            </a:extLst>
          </p:cNvPr>
          <p:cNvSpPr/>
          <p:nvPr/>
        </p:nvSpPr>
        <p:spPr>
          <a:xfrm>
            <a:off x="9258134" y="7258615"/>
            <a:ext cx="2373570" cy="1157327"/>
          </a:xfrm>
          <a:prstGeom prst="roundRect">
            <a:avLst>
              <a:gd name="adj" fmla="val 28281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7575" tIns="47575" rIns="47575" bIns="47575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dirty="0"/>
              <a:t>Jesus of Nazareth</a:t>
            </a:r>
          </a:p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600" dirty="0"/>
              <a:t>(“God Saves”)</a:t>
            </a:r>
            <a:endParaRPr sz="1400" dirty="0"/>
          </a:p>
        </p:txBody>
      </p:sp>
      <p:cxnSp>
        <p:nvCxnSpPr>
          <p:cNvPr id="3" name="Straight Arrow Connector 2"/>
          <p:cNvCxnSpPr>
            <a:stCxn id="114" idx="3"/>
            <a:endCxn id="59" idx="1"/>
          </p:cNvCxnSpPr>
          <p:nvPr/>
        </p:nvCxnSpPr>
        <p:spPr>
          <a:xfrm flipV="1">
            <a:off x="8684984" y="7837279"/>
            <a:ext cx="573150" cy="469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1300 BC">
            <a:extLst>
              <a:ext uri="{FF2B5EF4-FFF2-40B4-BE49-F238E27FC236}">
                <a16:creationId xmlns:a16="http://schemas.microsoft.com/office/drawing/2014/main" id="{55005F67-C0B5-E544-BBEC-C86072EA6BBD}"/>
              </a:ext>
            </a:extLst>
          </p:cNvPr>
          <p:cNvSpPr txBox="1"/>
          <p:nvPr/>
        </p:nvSpPr>
        <p:spPr>
          <a:xfrm>
            <a:off x="7812638" y="3939033"/>
            <a:ext cx="804608" cy="283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7575" tIns="47575" rIns="47575" bIns="47575" anchor="ctr">
            <a:spAutoFit/>
          </a:bodyPr>
          <a:lstStyle>
            <a:lvl1pPr>
              <a:defRPr sz="1300"/>
            </a:lvl1pPr>
          </a:lstStyle>
          <a:p>
            <a:r>
              <a:rPr lang="en-US" sz="1217" dirty="0"/>
              <a:t>~</a:t>
            </a:r>
            <a:r>
              <a:rPr sz="1217" dirty="0"/>
              <a:t>1</a:t>
            </a:r>
            <a:r>
              <a:rPr lang="en-US" sz="1217" dirty="0"/>
              <a:t>0</a:t>
            </a:r>
            <a:r>
              <a:rPr sz="1217" dirty="0"/>
              <a:t>00 BC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10819</TotalTime>
  <Words>483</Words>
  <Application>Microsoft Macintosh PowerPoint</Application>
  <PresentationFormat>Ledger Paper (11x17 in)</PresentationFormat>
  <Paragraphs>126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</vt:lpstr>
      <vt:lpstr>Helvetica Light</vt:lpstr>
      <vt:lpstr>Helvetica Neue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Avila, Henry J</dc:creator>
  <cp:lastModifiedBy>Henry Avila</cp:lastModifiedBy>
  <cp:revision>67</cp:revision>
  <cp:lastPrinted>2018-05-29T15:43:57Z</cp:lastPrinted>
  <dcterms:modified xsi:type="dcterms:W3CDTF">2023-02-01T03:20:34Z</dcterms:modified>
</cp:coreProperties>
</file>